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4044" r:id="rId1"/>
  </p:sldMasterIdLst>
  <p:notesMasterIdLst>
    <p:notesMasterId r:id="rId82"/>
  </p:notesMasterIdLst>
  <p:sldIdLst>
    <p:sldId id="256" r:id="rId2"/>
    <p:sldId id="257" r:id="rId3"/>
    <p:sldId id="264" r:id="rId4"/>
    <p:sldId id="260" r:id="rId5"/>
    <p:sldId id="261" r:id="rId6"/>
    <p:sldId id="262" r:id="rId7"/>
    <p:sldId id="263" r:id="rId8"/>
    <p:sldId id="266" r:id="rId9"/>
    <p:sldId id="267" r:id="rId10"/>
    <p:sldId id="274" r:id="rId11"/>
    <p:sldId id="269" r:id="rId12"/>
    <p:sldId id="268" r:id="rId13"/>
    <p:sldId id="270" r:id="rId14"/>
    <p:sldId id="276" r:id="rId15"/>
    <p:sldId id="277" r:id="rId16"/>
    <p:sldId id="278" r:id="rId17"/>
    <p:sldId id="280" r:id="rId18"/>
    <p:sldId id="281" r:id="rId19"/>
    <p:sldId id="282" r:id="rId20"/>
    <p:sldId id="283" r:id="rId21"/>
    <p:sldId id="284" r:id="rId22"/>
    <p:sldId id="285" r:id="rId23"/>
    <p:sldId id="286" r:id="rId24"/>
    <p:sldId id="287" r:id="rId25"/>
    <p:sldId id="288" r:id="rId26"/>
    <p:sldId id="293" r:id="rId27"/>
    <p:sldId id="295" r:id="rId28"/>
    <p:sldId id="303" r:id="rId29"/>
    <p:sldId id="292" r:id="rId30"/>
    <p:sldId id="289" r:id="rId31"/>
    <p:sldId id="291" r:id="rId32"/>
    <p:sldId id="290" r:id="rId33"/>
    <p:sldId id="294" r:id="rId34"/>
    <p:sldId id="314" r:id="rId35"/>
    <p:sldId id="315" r:id="rId36"/>
    <p:sldId id="318" r:id="rId37"/>
    <p:sldId id="319" r:id="rId38"/>
    <p:sldId id="324" r:id="rId39"/>
    <p:sldId id="320" r:id="rId40"/>
    <p:sldId id="305" r:id="rId41"/>
    <p:sldId id="325" r:id="rId42"/>
    <p:sldId id="307" r:id="rId43"/>
    <p:sldId id="327" r:id="rId44"/>
    <p:sldId id="328" r:id="rId45"/>
    <p:sldId id="329" r:id="rId46"/>
    <p:sldId id="330" r:id="rId47"/>
    <p:sldId id="331" r:id="rId48"/>
    <p:sldId id="333" r:id="rId49"/>
    <p:sldId id="332" r:id="rId50"/>
    <p:sldId id="335" r:id="rId51"/>
    <p:sldId id="336" r:id="rId52"/>
    <p:sldId id="340" r:id="rId53"/>
    <p:sldId id="337" r:id="rId54"/>
    <p:sldId id="341" r:id="rId55"/>
    <p:sldId id="339" r:id="rId56"/>
    <p:sldId id="348" r:id="rId57"/>
    <p:sldId id="344" r:id="rId58"/>
    <p:sldId id="342" r:id="rId59"/>
    <p:sldId id="349" r:id="rId60"/>
    <p:sldId id="350" r:id="rId61"/>
    <p:sldId id="343" r:id="rId62"/>
    <p:sldId id="345" r:id="rId63"/>
    <p:sldId id="347" r:id="rId64"/>
    <p:sldId id="367" r:id="rId65"/>
    <p:sldId id="368" r:id="rId66"/>
    <p:sldId id="369" r:id="rId67"/>
    <p:sldId id="338" r:id="rId68"/>
    <p:sldId id="352" r:id="rId69"/>
    <p:sldId id="360" r:id="rId70"/>
    <p:sldId id="351" r:id="rId71"/>
    <p:sldId id="356" r:id="rId72"/>
    <p:sldId id="357" r:id="rId73"/>
    <p:sldId id="358" r:id="rId74"/>
    <p:sldId id="359" r:id="rId75"/>
    <p:sldId id="371" r:id="rId76"/>
    <p:sldId id="380" r:id="rId77"/>
    <p:sldId id="370" r:id="rId78"/>
    <p:sldId id="372" r:id="rId79"/>
    <p:sldId id="373" r:id="rId80"/>
    <p:sldId id="379" r:id="rId81"/>
  </p:sldIdLst>
  <p:sldSz cx="9144000" cy="6858000" type="screen4x3"/>
  <p:notesSz cx="6858000" cy="9144000"/>
  <p:embeddedFontLst>
    <p:embeddedFont>
      <p:font typeface="RubFlama" pitchFamily="2" charset="0"/>
      <p:regular r:id="rId83"/>
      <p:bold r:id="rId84"/>
      <p:italic r:id="rId85"/>
      <p:boldItalic r:id="rId86"/>
    </p:embeddedFont>
    <p:embeddedFont>
      <p:font typeface="Wingdings 2" pitchFamily="18" charset="2"/>
      <p:regular r:id="rId87"/>
    </p:embeddedFont>
    <p:embeddedFont>
      <p:font typeface="Bwgrkl" pitchFamily="2" charset="0"/>
      <p:regular r:id="rId88"/>
    </p:embeddedFont>
    <p:embeddedFont>
      <p:font typeface="Verdana" pitchFamily="34" charset="0"/>
      <p:regular r:id="rId89"/>
      <p:bold r:id="rId90"/>
      <p:italic r:id="rId91"/>
      <p:boldItalic r:id="rId92"/>
    </p:embeddedFont>
    <p:embeddedFont>
      <p:font typeface="Calibri" pitchFamily="34" charset="0"/>
      <p:regular r:id="rId93"/>
      <p:bold r:id="rId94"/>
      <p:italic r:id="rId95"/>
      <p:boldItalic r:id="rId96"/>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D9CFF"/>
    <a:srgbClr val="3366FF"/>
    <a:srgbClr val="BDD3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164" y="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2.fntdata"/><Relationship Id="rId89" Type="http://schemas.openxmlformats.org/officeDocument/2006/relationships/font" Target="fonts/font7.fntdata"/><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5.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notesMaster" Target="notesMasters/notesMaster1.xml"/><Relationship Id="rId90" Type="http://schemas.openxmlformats.org/officeDocument/2006/relationships/font" Target="fonts/font8.fntdata"/><Relationship Id="rId95" Type="http://schemas.openxmlformats.org/officeDocument/2006/relationships/font" Target="fonts/font1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3.fntdata"/><Relationship Id="rId93" Type="http://schemas.openxmlformats.org/officeDocument/2006/relationships/font" Target="fonts/font11.fntdata"/><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1.fntdata"/><Relationship Id="rId88" Type="http://schemas.openxmlformats.org/officeDocument/2006/relationships/font" Target="fonts/font6.fntdata"/><Relationship Id="rId91" Type="http://schemas.openxmlformats.org/officeDocument/2006/relationships/font" Target="fonts/font9.fntdata"/><Relationship Id="rId96"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4.fntdata"/><Relationship Id="rId94" Type="http://schemas.openxmlformats.org/officeDocument/2006/relationships/font" Target="fonts/font12.fntdata"/><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65E4ABE-7D16-43C9-B7FE-8371C2692794}" type="datetimeFigureOut">
              <a:rPr lang="de-DE" smtClean="0"/>
              <a:pPr/>
              <a:t>02.07.2012</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781487-E4DC-4F86-A48E-352CDF1CE3ED}" type="slidenum">
              <a:rPr lang="de-DE" smtClean="0"/>
              <a:pPr/>
              <a:t>‹Nr.›</a:t>
            </a:fld>
            <a:endParaRPr lang="de-D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3D9239EA-15D8-432B-AD01-B4BB33453B99}" type="slidenum">
              <a:rPr lang="de-DE" smtClean="0"/>
              <a:pPr/>
              <a:t>41</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15" name="Rechtec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ec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Untertitel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smtClean="0"/>
              <a:t>Formatvorlage des Untertitelmasters durch Klicken bearbeiten</a:t>
            </a:r>
            <a:endParaRPr kumimoji="0" lang="en-US"/>
          </a:p>
        </p:txBody>
      </p:sp>
      <p:sp>
        <p:nvSpPr>
          <p:cNvPr id="28" name="Datumsplatzhalter 27"/>
          <p:cNvSpPr>
            <a:spLocks noGrp="1"/>
          </p:cNvSpPr>
          <p:nvPr>
            <p:ph type="dt" sz="half" idx="10"/>
          </p:nvPr>
        </p:nvSpPr>
        <p:spPr/>
        <p:txBody>
          <a:bodyPr/>
          <a:lstStyle/>
          <a:p>
            <a:fld id="{8CE0F347-E515-4EA4-A309-2BD662B58036}" type="datetime1">
              <a:rPr lang="de-DE" smtClean="0"/>
              <a:pPr/>
              <a:t>02.07.2012</a:t>
            </a:fld>
            <a:endParaRPr lang="de-DE"/>
          </a:p>
        </p:txBody>
      </p:sp>
      <p:sp>
        <p:nvSpPr>
          <p:cNvPr id="17" name="Fußzeilenplatzhalter 16"/>
          <p:cNvSpPr>
            <a:spLocks noGrp="1"/>
          </p:cNvSpPr>
          <p:nvPr>
            <p:ph type="ftr" sz="quarter" idx="11"/>
          </p:nvPr>
        </p:nvSpPr>
        <p:spPr/>
        <p:txBody>
          <a:bodyPr/>
          <a:lstStyle/>
          <a:p>
            <a:r>
              <a:rPr lang="de-DE" smtClean="0"/>
              <a:t>Söding, Geschichte des Urchristentums SS 2012</a:t>
            </a:r>
            <a:endParaRPr lang="de-DE"/>
          </a:p>
        </p:txBody>
      </p:sp>
      <p:sp>
        <p:nvSpPr>
          <p:cNvPr id="7" name="Gerade Verbindung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htec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Ellipse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Ellipse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Foliennummernplatzhalt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48A6451-F498-4C03-8472-9856D35F82F5}" type="slidenum">
              <a:rPr lang="de-DE" smtClean="0"/>
              <a:pPr/>
              <a:t>‹Nr.›</a:t>
            </a:fld>
            <a:endParaRPr lang="de-DE"/>
          </a:p>
        </p:txBody>
      </p:sp>
      <p:sp>
        <p:nvSpPr>
          <p:cNvPr id="8" name="Titel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de-DE" smtClean="0"/>
              <a:t>Titelmasterformat durch Klicken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717D0372-313B-4FC7-85B2-66A79BE77564}" type="datetime1">
              <a:rPr lang="de-DE" smtClean="0"/>
              <a:pPr/>
              <a:t>02.07.2012</a:t>
            </a:fld>
            <a:endParaRPr lang="de-DE"/>
          </a:p>
        </p:txBody>
      </p:sp>
      <p:sp>
        <p:nvSpPr>
          <p:cNvPr id="5" name="Fußzeilenplatzhalter 4"/>
          <p:cNvSpPr>
            <a:spLocks noGrp="1"/>
          </p:cNvSpPr>
          <p:nvPr>
            <p:ph type="ftr" sz="quarter" idx="11"/>
          </p:nvPr>
        </p:nvSpPr>
        <p:spPr/>
        <p:txBody>
          <a:bodyPr/>
          <a:lstStyle/>
          <a:p>
            <a:r>
              <a:rPr lang="de-DE" smtClean="0"/>
              <a:t>Söding, Geschichte des Urchristentums SS 2012</a:t>
            </a:r>
            <a:endParaRPr lang="de-DE"/>
          </a:p>
        </p:txBody>
      </p:sp>
      <p:sp>
        <p:nvSpPr>
          <p:cNvPr id="6" name="Foliennummernplatzhalter 5"/>
          <p:cNvSpPr>
            <a:spLocks noGrp="1"/>
          </p:cNvSpPr>
          <p:nvPr>
            <p:ph type="sldNum" sz="quarter" idx="12"/>
          </p:nvPr>
        </p:nvSpPr>
        <p:spPr/>
        <p:txBody>
          <a:bodyPr/>
          <a:lstStyle/>
          <a:p>
            <a:fld id="{C48A6451-F498-4C03-8472-9856D35F82F5}" type="slidenum">
              <a:rPr lang="de-DE" smtClean="0"/>
              <a:pPr/>
              <a:t>‹Nr.›</a:t>
            </a:fld>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7" name="Rechtec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ec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ec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htec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htec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ec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Gerade Verbindung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Ellipse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Foliennummernplatzhalter 5"/>
          <p:cNvSpPr>
            <a:spLocks noGrp="1"/>
          </p:cNvSpPr>
          <p:nvPr>
            <p:ph type="sldNum" sz="quarter" idx="12"/>
          </p:nvPr>
        </p:nvSpPr>
        <p:spPr>
          <a:xfrm>
            <a:off x="6915912" y="3009901"/>
            <a:ext cx="457200" cy="441325"/>
          </a:xfrm>
        </p:spPr>
        <p:txBody>
          <a:bodyPr/>
          <a:lstStyle/>
          <a:p>
            <a:fld id="{C48A6451-F498-4C03-8472-9856D35F82F5}" type="slidenum">
              <a:rPr lang="de-DE" smtClean="0"/>
              <a:pPr/>
              <a:t>‹Nr.›</a:t>
            </a:fld>
            <a:endParaRPr lang="de-DE"/>
          </a:p>
        </p:txBody>
      </p:sp>
      <p:sp>
        <p:nvSpPr>
          <p:cNvPr id="3" name="Vertikaler Textplatzhalter 2"/>
          <p:cNvSpPr>
            <a:spLocks noGrp="1"/>
          </p:cNvSpPr>
          <p:nvPr>
            <p:ph type="body" orient="vert" idx="1"/>
          </p:nvPr>
        </p:nvSpPr>
        <p:spPr>
          <a:xfrm>
            <a:off x="304800" y="304800"/>
            <a:ext cx="6553200" cy="5821366"/>
          </a:xfrm>
        </p:spPr>
        <p:txBody>
          <a:bodyPr vert="eaVert"/>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4" name="Datumsplatzhalter 3"/>
          <p:cNvSpPr>
            <a:spLocks noGrp="1"/>
          </p:cNvSpPr>
          <p:nvPr>
            <p:ph type="dt" sz="half" idx="10"/>
          </p:nvPr>
        </p:nvSpPr>
        <p:spPr/>
        <p:txBody>
          <a:bodyPr/>
          <a:lstStyle/>
          <a:p>
            <a:fld id="{B59BF55D-1515-4408-8A69-B5552AC44E83}" type="datetime1">
              <a:rPr lang="de-DE" smtClean="0"/>
              <a:pPr/>
              <a:t>02.07.2012</a:t>
            </a:fld>
            <a:endParaRPr lang="de-DE"/>
          </a:p>
        </p:txBody>
      </p:sp>
      <p:sp>
        <p:nvSpPr>
          <p:cNvPr id="5" name="Fußzeilenplatzhalter 4"/>
          <p:cNvSpPr>
            <a:spLocks noGrp="1"/>
          </p:cNvSpPr>
          <p:nvPr>
            <p:ph type="ftr" sz="quarter" idx="11"/>
          </p:nvPr>
        </p:nvSpPr>
        <p:spPr/>
        <p:txBody>
          <a:bodyPr/>
          <a:lstStyle/>
          <a:p>
            <a:r>
              <a:rPr lang="de-DE" smtClean="0"/>
              <a:t>Söding, Geschichte des Urchristentums SS 2012</a:t>
            </a:r>
            <a:endParaRPr lang="de-DE"/>
          </a:p>
        </p:txBody>
      </p:sp>
      <p:sp>
        <p:nvSpPr>
          <p:cNvPr id="2" name="Vertikaler Titel 1"/>
          <p:cNvSpPr>
            <a:spLocks noGrp="1"/>
          </p:cNvSpPr>
          <p:nvPr>
            <p:ph type="title" orient="vert"/>
          </p:nvPr>
        </p:nvSpPr>
        <p:spPr>
          <a:xfrm>
            <a:off x="7391400" y="304801"/>
            <a:ext cx="1447800" cy="5851525"/>
          </a:xfrm>
        </p:spPr>
        <p:txBody>
          <a:bodyPr vert="eaVert"/>
          <a:lstStyle/>
          <a:p>
            <a:r>
              <a:rPr kumimoji="0" lang="de-DE" smtClean="0"/>
              <a:t>Titelmasterformat durch Klicken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hade val="75000"/>
                  </a:schemeClr>
                </a:solidFill>
              </a:defRPr>
            </a:lvl1pPr>
          </a:lstStyle>
          <a:p>
            <a:r>
              <a:rPr kumimoji="0" lang="de-DE" smtClean="0"/>
              <a:t>Titelmasterformat durch Klicken bearbeiten</a:t>
            </a:r>
            <a:endParaRPr kumimoji="0" lang="en-US"/>
          </a:p>
        </p:txBody>
      </p:sp>
      <p:sp>
        <p:nvSpPr>
          <p:cNvPr id="4" name="Datumsplatzhalter 3"/>
          <p:cNvSpPr>
            <a:spLocks noGrp="1"/>
          </p:cNvSpPr>
          <p:nvPr>
            <p:ph type="dt" sz="half" idx="10"/>
          </p:nvPr>
        </p:nvSpPr>
        <p:spPr/>
        <p:txBody>
          <a:bodyPr/>
          <a:lstStyle/>
          <a:p>
            <a:fld id="{7F5588A0-3EA7-4869-BB12-9353CDDC96C9}" type="datetime1">
              <a:rPr lang="de-DE" smtClean="0"/>
              <a:pPr/>
              <a:t>02.07.2012</a:t>
            </a:fld>
            <a:endParaRPr lang="de-DE"/>
          </a:p>
        </p:txBody>
      </p:sp>
      <p:sp>
        <p:nvSpPr>
          <p:cNvPr id="5" name="Fußzeilenplatzhalter 4"/>
          <p:cNvSpPr>
            <a:spLocks noGrp="1"/>
          </p:cNvSpPr>
          <p:nvPr>
            <p:ph type="ftr" sz="quarter" idx="11"/>
          </p:nvPr>
        </p:nvSpPr>
        <p:spPr/>
        <p:txBody>
          <a:bodyPr/>
          <a:lstStyle/>
          <a:p>
            <a:r>
              <a:rPr lang="de-DE" smtClean="0"/>
              <a:t>Söding, Geschichte des Urchristentums SS 2012</a:t>
            </a:r>
            <a:endParaRPr lang="de-DE"/>
          </a:p>
        </p:txBody>
      </p:sp>
      <p:sp>
        <p:nvSpPr>
          <p:cNvPr id="6" name="Foliennummernplatzhalter 5"/>
          <p:cNvSpPr>
            <a:spLocks noGrp="1"/>
          </p:cNvSpPr>
          <p:nvPr>
            <p:ph type="sldNum" sz="quarter" idx="12"/>
          </p:nvPr>
        </p:nvSpPr>
        <p:spPr>
          <a:xfrm>
            <a:off x="4361688" y="1026372"/>
            <a:ext cx="457200" cy="441325"/>
          </a:xfrm>
        </p:spPr>
        <p:txBody>
          <a:bodyPr/>
          <a:lstStyle/>
          <a:p>
            <a:fld id="{C48A6451-F498-4C03-8472-9856D35F82F5}" type="slidenum">
              <a:rPr lang="de-DE" smtClean="0"/>
              <a:pPr/>
              <a:t>‹Nr.›</a:t>
            </a:fld>
            <a:endParaRPr lang="de-DE"/>
          </a:p>
        </p:txBody>
      </p:sp>
      <p:sp>
        <p:nvSpPr>
          <p:cNvPr id="8" name="Inhaltsplatzhalter 7"/>
          <p:cNvSpPr>
            <a:spLocks noGrp="1"/>
          </p:cNvSpPr>
          <p:nvPr>
            <p:ph sz="quarter" idx="1"/>
          </p:nvPr>
        </p:nvSpPr>
        <p:spPr>
          <a:xfrm>
            <a:off x="301752" y="1527048"/>
            <a:ext cx="8503920" cy="45720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17" name="Rechtec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htec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ec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platzhalt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smtClean="0"/>
              <a:t>Textmasterformate durch Klicken bearbeiten</a:t>
            </a:r>
          </a:p>
        </p:txBody>
      </p:sp>
      <p:sp>
        <p:nvSpPr>
          <p:cNvPr id="13" name="Rechtec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htec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ußzeilenplatzhalter 4"/>
          <p:cNvSpPr>
            <a:spLocks noGrp="1"/>
          </p:cNvSpPr>
          <p:nvPr>
            <p:ph type="ftr" sz="quarter" idx="11"/>
          </p:nvPr>
        </p:nvSpPr>
        <p:spPr/>
        <p:txBody>
          <a:bodyPr/>
          <a:lstStyle/>
          <a:p>
            <a:r>
              <a:rPr lang="de-DE" smtClean="0"/>
              <a:t>Söding, Geschichte des Urchristentums SS 2012</a:t>
            </a:r>
            <a:endParaRPr lang="de-DE"/>
          </a:p>
        </p:txBody>
      </p:sp>
      <p:sp>
        <p:nvSpPr>
          <p:cNvPr id="4" name="Datumsplatzhalter 3"/>
          <p:cNvSpPr>
            <a:spLocks noGrp="1"/>
          </p:cNvSpPr>
          <p:nvPr>
            <p:ph type="dt" sz="half" idx="10"/>
          </p:nvPr>
        </p:nvSpPr>
        <p:spPr/>
        <p:txBody>
          <a:bodyPr/>
          <a:lstStyle/>
          <a:p>
            <a:fld id="{22986EB8-D6E2-4EE2-A741-700A8EA28A10}" type="datetime1">
              <a:rPr lang="de-DE" smtClean="0"/>
              <a:pPr/>
              <a:t>02.07.2012</a:t>
            </a:fld>
            <a:endParaRPr lang="de-DE"/>
          </a:p>
        </p:txBody>
      </p:sp>
      <p:sp>
        <p:nvSpPr>
          <p:cNvPr id="8" name="Gerade Verbindung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Ellipse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Foliennummernplatzhalt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48A6451-F498-4C03-8472-9856D35F82F5}" type="slidenum">
              <a:rPr lang="de-DE" smtClean="0"/>
              <a:pPr/>
              <a:t>‹Nr.›</a:t>
            </a:fld>
            <a:endParaRPr lang="de-DE"/>
          </a:p>
        </p:txBody>
      </p:sp>
      <p:sp>
        <p:nvSpPr>
          <p:cNvPr id="2" name="Titel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de-DE" smtClean="0"/>
              <a:t>Titelmasterformat durch Klicken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301752" y="228600"/>
            <a:ext cx="8534400" cy="758952"/>
          </a:xfrm>
        </p:spPr>
        <p:txBody>
          <a:bodyPr/>
          <a:lstStyle/>
          <a:p>
            <a:r>
              <a:rPr kumimoji="0" lang="de-DE" smtClean="0"/>
              <a:t>Titelmasterformat durch Klicken bearbeiten</a:t>
            </a:r>
            <a:endParaRPr kumimoji="0" lang="en-US"/>
          </a:p>
        </p:txBody>
      </p:sp>
      <p:sp>
        <p:nvSpPr>
          <p:cNvPr id="5" name="Datumsplatzhalter 4"/>
          <p:cNvSpPr>
            <a:spLocks noGrp="1"/>
          </p:cNvSpPr>
          <p:nvPr>
            <p:ph type="dt" sz="half" idx="10"/>
          </p:nvPr>
        </p:nvSpPr>
        <p:spPr>
          <a:xfrm>
            <a:off x="5791200" y="6409944"/>
            <a:ext cx="3044952" cy="365760"/>
          </a:xfrm>
        </p:spPr>
        <p:txBody>
          <a:bodyPr/>
          <a:lstStyle/>
          <a:p>
            <a:fld id="{86362957-07C9-45E3-A5A7-521BDB54A2CE}" type="datetime1">
              <a:rPr lang="de-DE" smtClean="0"/>
              <a:pPr/>
              <a:t>02.07.2012</a:t>
            </a:fld>
            <a:endParaRPr lang="de-DE"/>
          </a:p>
        </p:txBody>
      </p:sp>
      <p:sp>
        <p:nvSpPr>
          <p:cNvPr id="6" name="Fußzeilenplatzhalter 5"/>
          <p:cNvSpPr>
            <a:spLocks noGrp="1"/>
          </p:cNvSpPr>
          <p:nvPr>
            <p:ph type="ftr" sz="quarter" idx="11"/>
          </p:nvPr>
        </p:nvSpPr>
        <p:spPr/>
        <p:txBody>
          <a:bodyPr/>
          <a:lstStyle/>
          <a:p>
            <a:r>
              <a:rPr lang="de-DE" smtClean="0"/>
              <a:t>Söding, Geschichte des Urchristentums SS 2012</a:t>
            </a:r>
            <a:endParaRPr lang="de-DE"/>
          </a:p>
        </p:txBody>
      </p:sp>
      <p:sp>
        <p:nvSpPr>
          <p:cNvPr id="7" name="Foliennummernplatzhalter 6"/>
          <p:cNvSpPr>
            <a:spLocks noGrp="1"/>
          </p:cNvSpPr>
          <p:nvPr>
            <p:ph type="sldNum" sz="quarter" idx="12"/>
          </p:nvPr>
        </p:nvSpPr>
        <p:spPr/>
        <p:txBody>
          <a:bodyPr/>
          <a:lstStyle/>
          <a:p>
            <a:fld id="{C48A6451-F498-4C03-8472-9856D35F82F5}" type="slidenum">
              <a:rPr lang="de-DE" smtClean="0"/>
              <a:pPr/>
              <a:t>‹Nr.›</a:t>
            </a:fld>
            <a:endParaRPr lang="de-DE"/>
          </a:p>
        </p:txBody>
      </p:sp>
      <p:sp>
        <p:nvSpPr>
          <p:cNvPr id="8" name="Gerade Verbindung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Inhaltsplatzhalter 9"/>
          <p:cNvSpPr>
            <a:spLocks noGrp="1"/>
          </p:cNvSpPr>
          <p:nvPr>
            <p:ph sz="half" idx="1"/>
          </p:nvPr>
        </p:nvSpPr>
        <p:spPr>
          <a:xfrm>
            <a:off x="301752" y="1371600"/>
            <a:ext cx="4038600" cy="4681728"/>
          </a:xfrm>
        </p:spPr>
        <p:txBody>
          <a:bodyPr/>
          <a:lstStyle>
            <a:lvl1pPr>
              <a:defRPr sz="2500"/>
            </a:lvl1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2" name="Inhaltsplatzhalter 11"/>
          <p:cNvSpPr>
            <a:spLocks noGrp="1"/>
          </p:cNvSpPr>
          <p:nvPr>
            <p:ph sz="half" idx="2"/>
          </p:nvPr>
        </p:nvSpPr>
        <p:spPr>
          <a:xfrm>
            <a:off x="4800600" y="1371600"/>
            <a:ext cx="4038600" cy="4681728"/>
          </a:xfrm>
        </p:spPr>
        <p:txBody>
          <a:bodyPr/>
          <a:lstStyle>
            <a:lvl1pPr>
              <a:defRPr sz="2500"/>
            </a:lvl1p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Gerade Verbindung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htec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htec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htec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htec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htec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platzhalt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4" name="Textplatzhalt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de-DE" smtClean="0"/>
              <a:t>Textmasterformate durch Klicken bearbeiten</a:t>
            </a:r>
          </a:p>
        </p:txBody>
      </p:sp>
      <p:sp>
        <p:nvSpPr>
          <p:cNvPr id="7" name="Datumsplatzhalter 6"/>
          <p:cNvSpPr>
            <a:spLocks noGrp="1"/>
          </p:cNvSpPr>
          <p:nvPr>
            <p:ph type="dt" sz="half" idx="10"/>
          </p:nvPr>
        </p:nvSpPr>
        <p:spPr/>
        <p:txBody>
          <a:bodyPr/>
          <a:lstStyle/>
          <a:p>
            <a:fld id="{5F79122E-BBFB-4879-80CF-EC04D980A410}" type="datetime1">
              <a:rPr lang="de-DE" smtClean="0"/>
              <a:pPr/>
              <a:t>02.07.2012</a:t>
            </a:fld>
            <a:endParaRPr lang="de-DE"/>
          </a:p>
        </p:txBody>
      </p:sp>
      <p:sp>
        <p:nvSpPr>
          <p:cNvPr id="8" name="Fußzeilenplatzhalter 7"/>
          <p:cNvSpPr>
            <a:spLocks noGrp="1"/>
          </p:cNvSpPr>
          <p:nvPr>
            <p:ph type="ftr" sz="quarter" idx="11"/>
          </p:nvPr>
        </p:nvSpPr>
        <p:spPr>
          <a:xfrm>
            <a:off x="304800" y="6409944"/>
            <a:ext cx="3581400" cy="365760"/>
          </a:xfrm>
        </p:spPr>
        <p:txBody>
          <a:bodyPr/>
          <a:lstStyle/>
          <a:p>
            <a:r>
              <a:rPr lang="de-DE" smtClean="0"/>
              <a:t>Söding, Geschichte des Urchristentums SS 2012</a:t>
            </a:r>
            <a:endParaRPr lang="de-DE"/>
          </a:p>
        </p:txBody>
      </p:sp>
      <p:sp>
        <p:nvSpPr>
          <p:cNvPr id="15" name="Gerade Verbindung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Inhaltsplatzhalter 23"/>
          <p:cNvSpPr>
            <a:spLocks noGrp="1"/>
          </p:cNvSpPr>
          <p:nvPr>
            <p:ph sz="quarter" idx="2"/>
          </p:nvPr>
        </p:nvSpPr>
        <p:spPr>
          <a:xfrm>
            <a:off x="301752" y="2471383"/>
            <a:ext cx="4041648" cy="3818404"/>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26" name="Inhaltsplatzhalter 25"/>
          <p:cNvSpPr>
            <a:spLocks noGrp="1"/>
          </p:cNvSpPr>
          <p:nvPr>
            <p:ph sz="quarter" idx="4"/>
          </p:nvPr>
        </p:nvSpPr>
        <p:spPr>
          <a:xfrm>
            <a:off x="4800600" y="2471383"/>
            <a:ext cx="4038600" cy="3822192"/>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25" name="Ellipse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Ellipse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Foliennummernplatzhalter 8"/>
          <p:cNvSpPr>
            <a:spLocks noGrp="1"/>
          </p:cNvSpPr>
          <p:nvPr>
            <p:ph type="sldNum" sz="quarter" idx="12"/>
          </p:nvPr>
        </p:nvSpPr>
        <p:spPr>
          <a:xfrm>
            <a:off x="4343400" y="1042416"/>
            <a:ext cx="457200" cy="441325"/>
          </a:xfrm>
        </p:spPr>
        <p:txBody>
          <a:bodyPr/>
          <a:lstStyle>
            <a:lvl1pPr algn="ctr">
              <a:defRPr/>
            </a:lvl1pPr>
          </a:lstStyle>
          <a:p>
            <a:fld id="{C48A6451-F498-4C03-8472-9856D35F82F5}" type="slidenum">
              <a:rPr lang="de-DE" smtClean="0"/>
              <a:pPr/>
              <a:t>‹Nr.›</a:t>
            </a:fld>
            <a:endParaRPr lang="de-DE"/>
          </a:p>
        </p:txBody>
      </p:sp>
      <p:sp>
        <p:nvSpPr>
          <p:cNvPr id="23" name="Titel 22"/>
          <p:cNvSpPr>
            <a:spLocks noGrp="1"/>
          </p:cNvSpPr>
          <p:nvPr>
            <p:ph type="title"/>
          </p:nvPr>
        </p:nvSpPr>
        <p:spPr/>
        <p:txBody>
          <a:bodyPr rtlCol="0" anchor="b" anchorCtr="0"/>
          <a:lstStyle/>
          <a:p>
            <a:r>
              <a:rPr kumimoji="0" lang="de-DE" smtClean="0"/>
              <a:t>Titelmasterformat durch Klicken bearbeiten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smtClean="0"/>
              <a:t>Titelmasterformat durch Klicken bearbeiten</a:t>
            </a:r>
            <a:endParaRPr kumimoji="0" lang="en-US"/>
          </a:p>
        </p:txBody>
      </p:sp>
      <p:sp>
        <p:nvSpPr>
          <p:cNvPr id="3" name="Datumsplatzhalter 2"/>
          <p:cNvSpPr>
            <a:spLocks noGrp="1"/>
          </p:cNvSpPr>
          <p:nvPr>
            <p:ph type="dt" sz="half" idx="10"/>
          </p:nvPr>
        </p:nvSpPr>
        <p:spPr/>
        <p:txBody>
          <a:bodyPr/>
          <a:lstStyle/>
          <a:p>
            <a:fld id="{056C54AA-5F1B-4EC0-99E6-3CD15349521A}" type="datetime1">
              <a:rPr lang="de-DE" smtClean="0"/>
              <a:pPr/>
              <a:t>02.07.2012</a:t>
            </a:fld>
            <a:endParaRPr lang="de-DE"/>
          </a:p>
        </p:txBody>
      </p:sp>
      <p:sp>
        <p:nvSpPr>
          <p:cNvPr id="4" name="Fußzeilenplatzhalter 3"/>
          <p:cNvSpPr>
            <a:spLocks noGrp="1"/>
          </p:cNvSpPr>
          <p:nvPr>
            <p:ph type="ftr" sz="quarter" idx="11"/>
          </p:nvPr>
        </p:nvSpPr>
        <p:spPr/>
        <p:txBody>
          <a:bodyPr/>
          <a:lstStyle/>
          <a:p>
            <a:r>
              <a:rPr lang="de-DE" smtClean="0"/>
              <a:t>Söding, Geschichte des Urchristentums SS 2012</a:t>
            </a:r>
            <a:endParaRPr lang="de-DE"/>
          </a:p>
        </p:txBody>
      </p:sp>
      <p:sp>
        <p:nvSpPr>
          <p:cNvPr id="5" name="Foliennummernplatzhalter 4"/>
          <p:cNvSpPr>
            <a:spLocks noGrp="1"/>
          </p:cNvSpPr>
          <p:nvPr>
            <p:ph type="sldNum" sz="quarter" idx="12"/>
          </p:nvPr>
        </p:nvSpPr>
        <p:spPr>
          <a:xfrm>
            <a:off x="4343400" y="1036020"/>
            <a:ext cx="457200" cy="441325"/>
          </a:xfrm>
        </p:spPr>
        <p:txBody>
          <a:bodyPr/>
          <a:lstStyle/>
          <a:p>
            <a:fld id="{C48A6451-F498-4C03-8472-9856D35F82F5}" type="slidenum">
              <a:rPr lang="de-DE" smtClean="0"/>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7" name="Rechtec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ec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htec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ec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htec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htec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umsplatzhalter 1"/>
          <p:cNvSpPr>
            <a:spLocks noGrp="1"/>
          </p:cNvSpPr>
          <p:nvPr>
            <p:ph type="dt" sz="half" idx="10"/>
          </p:nvPr>
        </p:nvSpPr>
        <p:spPr/>
        <p:txBody>
          <a:bodyPr/>
          <a:lstStyle/>
          <a:p>
            <a:fld id="{E1703608-FD4F-442E-9995-FE2C9C4EA5D6}" type="datetime1">
              <a:rPr lang="de-DE" smtClean="0"/>
              <a:pPr/>
              <a:t>02.07.2012</a:t>
            </a:fld>
            <a:endParaRPr lang="de-DE"/>
          </a:p>
        </p:txBody>
      </p:sp>
      <p:sp>
        <p:nvSpPr>
          <p:cNvPr id="3" name="Fußzeilenplatzhalter 2"/>
          <p:cNvSpPr>
            <a:spLocks noGrp="1"/>
          </p:cNvSpPr>
          <p:nvPr>
            <p:ph type="ftr" sz="quarter" idx="11"/>
          </p:nvPr>
        </p:nvSpPr>
        <p:spPr/>
        <p:txBody>
          <a:bodyPr/>
          <a:lstStyle/>
          <a:p>
            <a:r>
              <a:rPr lang="de-DE" smtClean="0"/>
              <a:t>Söding, Geschichte des Urchristentums SS 2012</a:t>
            </a:r>
            <a:endParaRPr lang="de-DE"/>
          </a:p>
        </p:txBody>
      </p:sp>
      <p:sp>
        <p:nvSpPr>
          <p:cNvPr id="4" name="Foliennummernplatzhalt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48A6451-F498-4C03-8472-9856D35F82F5}" type="slidenum">
              <a:rPr lang="de-DE" smtClean="0"/>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19" name="Rechtec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htec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htec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htec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de-DE" smtClean="0"/>
              <a:t>Titelmasterformat durch Klicken bearbeiten</a:t>
            </a:r>
            <a:endParaRPr kumimoji="0" lang="en-US"/>
          </a:p>
        </p:txBody>
      </p:sp>
      <p:sp>
        <p:nvSpPr>
          <p:cNvPr id="3" name="Textplatzhalt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de-DE" smtClean="0"/>
              <a:t>Textmasterformate durch Klicken bearbeiten</a:t>
            </a:r>
          </a:p>
        </p:txBody>
      </p:sp>
      <p:sp>
        <p:nvSpPr>
          <p:cNvPr id="8" name="Rechtec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Gerade Verbindung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Inhaltsplatzhalter 19"/>
          <p:cNvSpPr>
            <a:spLocks noGrp="1"/>
          </p:cNvSpPr>
          <p:nvPr>
            <p:ph sz="quarter" idx="1"/>
          </p:nvPr>
        </p:nvSpPr>
        <p:spPr>
          <a:xfrm>
            <a:off x="3124200" y="685800"/>
            <a:ext cx="5638800" cy="5410200"/>
          </a:xfrm>
        </p:spPr>
        <p:txBody>
          <a:bodyPr/>
          <a:lstStyle/>
          <a:p>
            <a:pPr lvl="0" eaLnBrk="1" latinLnBrk="0" hangingPunct="1"/>
            <a:r>
              <a:rPr lang="de-DE" smtClean="0"/>
              <a:t>Textmasterformate durch Klicken bearbeiten</a:t>
            </a:r>
          </a:p>
          <a:p>
            <a:pPr lvl="1" eaLnBrk="1" latinLnBrk="0" hangingPunct="1"/>
            <a:r>
              <a:rPr lang="de-DE" smtClean="0"/>
              <a:t>Zweite Ebene</a:t>
            </a:r>
          </a:p>
          <a:p>
            <a:pPr lvl="2" eaLnBrk="1" latinLnBrk="0" hangingPunct="1"/>
            <a:r>
              <a:rPr lang="de-DE" smtClean="0"/>
              <a:t>Dritte Ebene</a:t>
            </a:r>
          </a:p>
          <a:p>
            <a:pPr lvl="3" eaLnBrk="1" latinLnBrk="0" hangingPunct="1"/>
            <a:r>
              <a:rPr lang="de-DE" smtClean="0"/>
              <a:t>Vierte Ebene</a:t>
            </a:r>
          </a:p>
          <a:p>
            <a:pPr lvl="4" eaLnBrk="1" latinLnBrk="0" hangingPunct="1"/>
            <a:r>
              <a:rPr lang="de-DE" smtClean="0"/>
              <a:t>Fünfte Ebene</a:t>
            </a:r>
            <a:endParaRPr kumimoji="0" lang="en-US"/>
          </a:p>
        </p:txBody>
      </p:sp>
      <p:sp>
        <p:nvSpPr>
          <p:cNvPr id="10" name="Ellipse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Ellipse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Foliennummernplatzhalt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48A6451-F498-4C03-8472-9856D35F82F5}" type="slidenum">
              <a:rPr lang="de-DE" smtClean="0"/>
              <a:pPr/>
              <a:t>‹Nr.›</a:t>
            </a:fld>
            <a:endParaRPr lang="de-DE"/>
          </a:p>
        </p:txBody>
      </p:sp>
      <p:sp>
        <p:nvSpPr>
          <p:cNvPr id="21" name="Rechtec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umsplatzhalter 4"/>
          <p:cNvSpPr>
            <a:spLocks noGrp="1"/>
          </p:cNvSpPr>
          <p:nvPr>
            <p:ph type="dt" sz="half" idx="10"/>
          </p:nvPr>
        </p:nvSpPr>
        <p:spPr/>
        <p:txBody>
          <a:bodyPr/>
          <a:lstStyle/>
          <a:p>
            <a:fld id="{B4D75E3E-5301-40A8-A892-E66D92C9E4CA}" type="datetime1">
              <a:rPr lang="de-DE" smtClean="0"/>
              <a:pPr/>
              <a:t>02.07.2012</a:t>
            </a:fld>
            <a:endParaRPr lang="de-DE"/>
          </a:p>
        </p:txBody>
      </p:sp>
      <p:sp>
        <p:nvSpPr>
          <p:cNvPr id="6" name="Fußzeilenplatzhalter 5"/>
          <p:cNvSpPr>
            <a:spLocks noGrp="1"/>
          </p:cNvSpPr>
          <p:nvPr>
            <p:ph type="ftr" sz="quarter" idx="11"/>
          </p:nvPr>
        </p:nvSpPr>
        <p:spPr>
          <a:xfrm>
            <a:off x="301752" y="6410848"/>
            <a:ext cx="3383280" cy="365760"/>
          </a:xfrm>
        </p:spPr>
        <p:txBody>
          <a:bodyPr/>
          <a:lstStyle/>
          <a:p>
            <a:r>
              <a:rPr lang="de-DE" smtClean="0"/>
              <a:t>Söding, Geschichte des Urchristentums SS 2012</a:t>
            </a:r>
            <a:endParaRPr lang="de-DE"/>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1" name="Gerade Verbindung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htec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htec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ec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ec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Ellipse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Ellipse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Foliennummernplatzhalter 6"/>
          <p:cNvSpPr>
            <a:spLocks noGrp="1"/>
          </p:cNvSpPr>
          <p:nvPr>
            <p:ph type="sldNum" sz="quarter" idx="12"/>
          </p:nvPr>
        </p:nvSpPr>
        <p:spPr>
          <a:xfrm>
            <a:off x="1371600" y="312738"/>
            <a:ext cx="457200" cy="441325"/>
          </a:xfrm>
        </p:spPr>
        <p:txBody>
          <a:bodyPr/>
          <a:lstStyle/>
          <a:p>
            <a:fld id="{C48A6451-F498-4C03-8472-9856D35F82F5}" type="slidenum">
              <a:rPr lang="de-DE" smtClean="0"/>
              <a:pPr/>
              <a:t>‹Nr.›</a:t>
            </a:fld>
            <a:endParaRPr lang="de-DE"/>
          </a:p>
        </p:txBody>
      </p:sp>
      <p:sp>
        <p:nvSpPr>
          <p:cNvPr id="2" name="Titel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de-DE" smtClean="0"/>
              <a:t>Titelmasterformat durch Klicken bearbeiten</a:t>
            </a:r>
            <a:endParaRPr kumimoji="0" lang="en-US"/>
          </a:p>
        </p:txBody>
      </p:sp>
      <p:sp>
        <p:nvSpPr>
          <p:cNvPr id="3" name="Bildplatzhalter 2"/>
          <p:cNvSpPr>
            <a:spLocks noGrp="1"/>
          </p:cNvSpPr>
          <p:nvPr>
            <p:ph type="pic" idx="1"/>
          </p:nvPr>
        </p:nvSpPr>
        <p:spPr>
          <a:xfrm>
            <a:off x="3000375" y="609600"/>
            <a:ext cx="5867400" cy="4267200"/>
          </a:xfrm>
        </p:spPr>
        <p:txBody>
          <a:bodyPr/>
          <a:lstStyle>
            <a:lvl1pPr marL="0" indent="0">
              <a:buNone/>
              <a:defRPr sz="3200"/>
            </a:lvl1pPr>
          </a:lstStyle>
          <a:p>
            <a:r>
              <a:rPr kumimoji="0" lang="de-DE" smtClean="0"/>
              <a:t>Bild durch Klicken auf Symbol hinzufügen</a:t>
            </a:r>
            <a:endParaRPr kumimoji="0" lang="en-US" dirty="0"/>
          </a:p>
        </p:txBody>
      </p:sp>
      <p:sp>
        <p:nvSpPr>
          <p:cNvPr id="4" name="Textplatzhalt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de-DE" smtClean="0"/>
              <a:t>Textmasterformate durch Klicken bearbeiten</a:t>
            </a:r>
          </a:p>
        </p:txBody>
      </p:sp>
      <p:sp>
        <p:nvSpPr>
          <p:cNvPr id="22" name="Rechtec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umsplatzhalter 4"/>
          <p:cNvSpPr>
            <a:spLocks noGrp="1"/>
          </p:cNvSpPr>
          <p:nvPr>
            <p:ph type="dt" sz="half" idx="10"/>
          </p:nvPr>
        </p:nvSpPr>
        <p:spPr>
          <a:xfrm>
            <a:off x="5788152" y="6404984"/>
            <a:ext cx="3044952" cy="365760"/>
          </a:xfrm>
        </p:spPr>
        <p:txBody>
          <a:bodyPr/>
          <a:lstStyle/>
          <a:p>
            <a:fld id="{3A6354EE-563F-4256-A05D-7A07784171AE}" type="datetime1">
              <a:rPr lang="de-DE" smtClean="0"/>
              <a:pPr/>
              <a:t>02.07.2012</a:t>
            </a:fld>
            <a:endParaRPr lang="de-DE"/>
          </a:p>
        </p:txBody>
      </p:sp>
      <p:sp>
        <p:nvSpPr>
          <p:cNvPr id="6" name="Fußzeilenplatzhalter 5"/>
          <p:cNvSpPr>
            <a:spLocks noGrp="1"/>
          </p:cNvSpPr>
          <p:nvPr>
            <p:ph type="ftr" sz="quarter" idx="11"/>
          </p:nvPr>
        </p:nvSpPr>
        <p:spPr>
          <a:xfrm>
            <a:off x="301752" y="6410848"/>
            <a:ext cx="3584448" cy="365760"/>
          </a:xfrm>
        </p:spPr>
        <p:txBody>
          <a:bodyPr/>
          <a:lstStyle/>
          <a:p>
            <a:r>
              <a:rPr lang="de-DE" smtClean="0"/>
              <a:t>Söding, Geschichte des Urchristentums SS 2012</a:t>
            </a: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7" name="Rechtec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ec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ec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ec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ec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umsplatzhalt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9D8FAC4F-8B96-47B9-8184-1297D35B521A}" type="datetime1">
              <a:rPr lang="de-DE" smtClean="0"/>
              <a:pPr/>
              <a:t>02.07.2012</a:t>
            </a:fld>
            <a:endParaRPr lang="de-DE"/>
          </a:p>
        </p:txBody>
      </p:sp>
      <p:sp>
        <p:nvSpPr>
          <p:cNvPr id="3" name="Fußzeilenplatzhalt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r>
              <a:rPr lang="de-DE" smtClean="0"/>
              <a:t>Söding, Geschichte des Urchristentums SS 2012</a:t>
            </a:r>
            <a:endParaRPr lang="de-DE"/>
          </a:p>
        </p:txBody>
      </p:sp>
      <p:sp>
        <p:nvSpPr>
          <p:cNvPr id="8" name="Rechtec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Gerade Verbindung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Ellipse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Ellipse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Foliennummernplatzhalt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48A6451-F498-4C03-8472-9856D35F82F5}" type="slidenum">
              <a:rPr lang="de-DE" smtClean="0"/>
              <a:pPr/>
              <a:t>‹Nr.›</a:t>
            </a:fld>
            <a:endParaRPr lang="de-DE"/>
          </a:p>
        </p:txBody>
      </p:sp>
      <p:sp>
        <p:nvSpPr>
          <p:cNvPr id="22" name="Titelplatzhalter 21"/>
          <p:cNvSpPr>
            <a:spLocks noGrp="1"/>
          </p:cNvSpPr>
          <p:nvPr>
            <p:ph type="title"/>
          </p:nvPr>
        </p:nvSpPr>
        <p:spPr>
          <a:xfrm>
            <a:off x="301752" y="228600"/>
            <a:ext cx="8534400" cy="758952"/>
          </a:xfrm>
          <a:prstGeom prst="rect">
            <a:avLst/>
          </a:prstGeom>
        </p:spPr>
        <p:txBody>
          <a:bodyPr vert="horz" anchor="b">
            <a:normAutofit/>
          </a:bodyPr>
          <a:lstStyle/>
          <a:p>
            <a:r>
              <a:rPr kumimoji="0" lang="de-DE" smtClean="0"/>
              <a:t>Titelmasterformat durch Klicken bearbeiten</a:t>
            </a:r>
            <a:endParaRPr kumimoji="0" lang="en-US"/>
          </a:p>
        </p:txBody>
      </p:sp>
      <p:sp>
        <p:nvSpPr>
          <p:cNvPr id="13" name="Textplatzhalt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de-DE" smtClean="0"/>
              <a:t>Textmasterformate durch Klicken bearbeiten</a:t>
            </a:r>
          </a:p>
          <a:p>
            <a:pPr lvl="1" eaLnBrk="1" latinLnBrk="0" hangingPunct="1"/>
            <a:r>
              <a:rPr kumimoji="0" lang="de-DE" smtClean="0"/>
              <a:t>Zweite Ebene</a:t>
            </a:r>
          </a:p>
          <a:p>
            <a:pPr lvl="2" eaLnBrk="1" latinLnBrk="0" hangingPunct="1"/>
            <a:r>
              <a:rPr kumimoji="0" lang="de-DE" smtClean="0"/>
              <a:t>Dritte Ebene</a:t>
            </a:r>
          </a:p>
          <a:p>
            <a:pPr lvl="3" eaLnBrk="1" latinLnBrk="0" hangingPunct="1"/>
            <a:r>
              <a:rPr kumimoji="0" lang="de-DE" smtClean="0"/>
              <a:t>Vierte Ebene</a:t>
            </a:r>
          </a:p>
          <a:p>
            <a:pPr lvl="4" eaLnBrk="1" latinLnBrk="0" hangingPunct="1"/>
            <a:r>
              <a:rPr kumimoji="0" lang="de-DE" smtClean="0"/>
              <a:t>Fünfte Ebene</a:t>
            </a:r>
            <a:endParaRPr kumimoji="0" 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hf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19.png"/><Relationship Id="rId4" Type="http://schemas.openxmlformats.org/officeDocument/2006/relationships/image" Target="../media/image22.jpeg"/><Relationship Id="rId9"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31.jpe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7" Type="http://schemas.openxmlformats.org/officeDocument/2006/relationships/image" Target="../media/image42.png"/><Relationship Id="rId2" Type="http://schemas.openxmlformats.org/officeDocument/2006/relationships/image" Target="../media/image38.jpeg"/><Relationship Id="rId1" Type="http://schemas.openxmlformats.org/officeDocument/2006/relationships/slideLayout" Target="../slideLayouts/slideLayout4.xml"/><Relationship Id="rId6" Type="http://schemas.openxmlformats.org/officeDocument/2006/relationships/image" Target="../media/image41.jpeg"/><Relationship Id="rId5" Type="http://schemas.openxmlformats.org/officeDocument/2006/relationships/image" Target="../media/image33.jpeg"/><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jpeg"/></Relationships>
</file>

<file path=ppt/slides/_rels/slide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gif"/><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3.jpe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58.gi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0.gif"/><Relationship Id="rId2" Type="http://schemas.openxmlformats.org/officeDocument/2006/relationships/image" Target="../media/image59.gif"/><Relationship Id="rId1" Type="http://schemas.openxmlformats.org/officeDocument/2006/relationships/slideLayout" Target="../slideLayouts/slideLayout2.xml"/><Relationship Id="rId4" Type="http://schemas.openxmlformats.org/officeDocument/2006/relationships/image" Target="../media/image61.gif"/></Relationships>
</file>

<file path=ppt/slides/_rels/slide4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49.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image" Target="../media/image66.jpeg"/><Relationship Id="rId1" Type="http://schemas.openxmlformats.org/officeDocument/2006/relationships/slideLayout" Target="../slideLayouts/slideLayout4.xml"/><Relationship Id="rId6" Type="http://schemas.openxmlformats.org/officeDocument/2006/relationships/image" Target="../media/image70.jpeg"/><Relationship Id="rId5" Type="http://schemas.openxmlformats.org/officeDocument/2006/relationships/image" Target="../media/image69.jpeg"/><Relationship Id="rId4" Type="http://schemas.openxmlformats.org/officeDocument/2006/relationships/image" Target="../media/image6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image" Target="../media/image72.jpeg"/><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 Id="rId9" Type="http://schemas.openxmlformats.org/officeDocument/2006/relationships/image" Target="../media/image79.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83.jpeg"/><Relationship Id="rId7" Type="http://schemas.openxmlformats.org/officeDocument/2006/relationships/image" Target="../media/image87.jpeg"/><Relationship Id="rId2" Type="http://schemas.openxmlformats.org/officeDocument/2006/relationships/image" Target="../media/image82.jpeg"/><Relationship Id="rId1" Type="http://schemas.openxmlformats.org/officeDocument/2006/relationships/slideLayout" Target="../slideLayouts/slideLayout2.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6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image" Target="../media/image91.jpeg"/><Relationship Id="rId1" Type="http://schemas.openxmlformats.org/officeDocument/2006/relationships/slideLayout" Target="../slideLayouts/slideLayout2.xml"/><Relationship Id="rId4" Type="http://schemas.openxmlformats.org/officeDocument/2006/relationships/image" Target="../media/image93.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70.xml.rels><?xml version="1.0" encoding="UTF-8" standalone="yes"?>
<Relationships xmlns="http://schemas.openxmlformats.org/package/2006/relationships"><Relationship Id="rId2" Type="http://schemas.openxmlformats.org/officeDocument/2006/relationships/image" Target="../media/image9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00.jpeg"/><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107.jpeg"/><Relationship Id="rId3" Type="http://schemas.openxmlformats.org/officeDocument/2006/relationships/image" Target="../media/image102.jpeg"/><Relationship Id="rId7" Type="http://schemas.openxmlformats.org/officeDocument/2006/relationships/image" Target="../media/image106.jpeg"/><Relationship Id="rId2" Type="http://schemas.openxmlformats.org/officeDocument/2006/relationships/image" Target="../media/image101.jpeg"/><Relationship Id="rId1" Type="http://schemas.openxmlformats.org/officeDocument/2006/relationships/slideLayout" Target="../slideLayouts/slideLayout2.xml"/><Relationship Id="rId6" Type="http://schemas.openxmlformats.org/officeDocument/2006/relationships/image" Target="../media/image105.jpeg"/><Relationship Id="rId5" Type="http://schemas.openxmlformats.org/officeDocument/2006/relationships/image" Target="../media/image104.jpeg"/><Relationship Id="rId4" Type="http://schemas.openxmlformats.org/officeDocument/2006/relationships/image" Target="../media/image10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http://holylandarchive.com/photos_src/GCTCDLAR15_800.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539552" y="2819400"/>
            <a:ext cx="7704856" cy="1752600"/>
          </a:xfrm>
        </p:spPr>
        <p:txBody>
          <a:bodyPr>
            <a:normAutofit/>
          </a:bodyPr>
          <a:lstStyle/>
          <a:p>
            <a:r>
              <a:rPr lang="de-DE" sz="3200" b="0" cap="none" dirty="0" smtClean="0">
                <a:solidFill>
                  <a:schemeClr val="bg1"/>
                </a:solidFill>
              </a:rPr>
              <a:t>Geschichte des Urchristentums</a:t>
            </a:r>
          </a:p>
          <a:p>
            <a:r>
              <a:rPr lang="de-DE" sz="2000" b="0" cap="none" dirty="0" smtClean="0">
                <a:solidFill>
                  <a:schemeClr val="bg1"/>
                </a:solidFill>
              </a:rPr>
              <a:t/>
            </a:r>
            <a:br>
              <a:rPr lang="de-DE" sz="2000" b="0" cap="none" dirty="0" smtClean="0">
                <a:solidFill>
                  <a:schemeClr val="bg1"/>
                </a:solidFill>
              </a:rPr>
            </a:br>
            <a:r>
              <a:rPr lang="de-DE" sz="2000" b="0" cap="none" dirty="0" smtClean="0">
                <a:solidFill>
                  <a:schemeClr val="bg1"/>
                </a:solidFill>
              </a:rPr>
              <a:t>Vorlesung im Sommersemester 2012</a:t>
            </a:r>
            <a:endParaRPr lang="de-DE" sz="2000" b="0" cap="none" dirty="0">
              <a:solidFill>
                <a:schemeClr val="bg1"/>
              </a:solidFill>
            </a:endParaRPr>
          </a:p>
        </p:txBody>
      </p:sp>
      <p:sp>
        <p:nvSpPr>
          <p:cNvPr id="2" name="Titel 1"/>
          <p:cNvSpPr>
            <a:spLocks noGrp="1"/>
          </p:cNvSpPr>
          <p:nvPr>
            <p:ph type="ctrTitle"/>
          </p:nvPr>
        </p:nvSpPr>
        <p:spPr/>
        <p:txBody>
          <a:bodyPr/>
          <a:lstStyle/>
          <a:p>
            <a:r>
              <a:rPr lang="de-DE" dirty="0" smtClean="0">
                <a:solidFill>
                  <a:srgbClr val="002060"/>
                </a:solidFill>
              </a:rPr>
              <a:t>Aufbruch ins Weite</a:t>
            </a:r>
            <a:endParaRPr lang="de-DE" dirty="0">
              <a:solidFill>
                <a:srgbClr val="002060"/>
              </a:solidFill>
            </a:endParaRPr>
          </a:p>
        </p:txBody>
      </p:sp>
      <p:pic>
        <p:nvPicPr>
          <p:cNvPr id="4" name="Grafik 7" descr="Logo_RUB_BLAU_cmyk.jpg"/>
          <p:cNvPicPr>
            <a:picLocks noChangeAspect="1"/>
          </p:cNvPicPr>
          <p:nvPr/>
        </p:nvPicPr>
        <p:blipFill>
          <a:blip r:embed="rId2" cstate="print"/>
          <a:srcRect/>
          <a:stretch>
            <a:fillRect/>
          </a:stretch>
        </p:blipFill>
        <p:spPr bwMode="auto">
          <a:xfrm>
            <a:off x="6580072" y="5924849"/>
            <a:ext cx="2384416" cy="456479"/>
          </a:xfrm>
          <a:prstGeom prst="rect">
            <a:avLst/>
          </a:prstGeom>
          <a:noFill/>
          <a:ln w="9525">
            <a:noFill/>
            <a:miter lim="800000"/>
            <a:headEnd/>
            <a:tailEnd/>
          </a:ln>
        </p:spPr>
      </p:pic>
      <p:sp>
        <p:nvSpPr>
          <p:cNvPr id="5" name="Textfeld 4"/>
          <p:cNvSpPr txBox="1"/>
          <p:nvPr/>
        </p:nvSpPr>
        <p:spPr>
          <a:xfrm>
            <a:off x="197784" y="5877272"/>
            <a:ext cx="2285984" cy="500137"/>
          </a:xfrm>
          <a:prstGeom prst="rect">
            <a:avLst/>
          </a:prstGeom>
          <a:noFill/>
        </p:spPr>
        <p:txBody>
          <a:bodyPr wrap="square" rtlCol="0">
            <a:spAutoFit/>
          </a:bodyPr>
          <a:lstStyle/>
          <a:p>
            <a:pPr>
              <a:spcAft>
                <a:spcPts val="600"/>
              </a:spcAft>
            </a:pPr>
            <a:r>
              <a:rPr lang="de-DE" sz="1050" b="1" cap="all" dirty="0">
                <a:solidFill>
                  <a:schemeClr val="bg1"/>
                </a:solidFill>
                <a:latin typeface="RubFlama" pitchFamily="2" charset="0"/>
              </a:rPr>
              <a:t>Thomas </a:t>
            </a:r>
            <a:r>
              <a:rPr lang="de-DE" sz="1050" b="1" cap="all" dirty="0" smtClean="0">
                <a:solidFill>
                  <a:schemeClr val="bg1"/>
                </a:solidFill>
                <a:latin typeface="RubFlama" pitchFamily="2" charset="0"/>
              </a:rPr>
              <a:t>Söding</a:t>
            </a:r>
            <a:br>
              <a:rPr lang="de-DE" sz="1050" b="1" cap="all" dirty="0" smtClean="0">
                <a:solidFill>
                  <a:schemeClr val="bg1"/>
                </a:solidFill>
                <a:latin typeface="RubFlama" pitchFamily="2" charset="0"/>
              </a:rPr>
            </a:br>
            <a:r>
              <a:rPr lang="de-DE" sz="800" cap="all" dirty="0" smtClean="0">
                <a:solidFill>
                  <a:schemeClr val="bg1"/>
                </a:solidFill>
                <a:latin typeface="RubFlama" pitchFamily="2" charset="0"/>
              </a:rPr>
              <a:t>Lehrstuhl Neues Testament</a:t>
            </a:r>
            <a:r>
              <a:rPr lang="de-DE" sz="800" cap="all" dirty="0">
                <a:solidFill>
                  <a:schemeClr val="bg1"/>
                </a:solidFill>
                <a:latin typeface="RubFlama" pitchFamily="2" charset="0"/>
              </a:rPr>
              <a:t/>
            </a:r>
            <a:br>
              <a:rPr lang="de-DE" sz="800" cap="all" dirty="0">
                <a:solidFill>
                  <a:schemeClr val="bg1"/>
                </a:solidFill>
                <a:latin typeface="RubFlama" pitchFamily="2" charset="0"/>
              </a:rPr>
            </a:br>
            <a:r>
              <a:rPr lang="de-DE" sz="800" cap="all" dirty="0" smtClean="0">
                <a:solidFill>
                  <a:schemeClr val="bg1"/>
                </a:solidFill>
                <a:latin typeface="RubFlama" pitchFamily="2" charset="0"/>
              </a:rPr>
              <a:t>Katholisch-Theologische Fakultät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platzhalter 7"/>
          <p:cNvSpPr>
            <a:spLocks noGrp="1"/>
          </p:cNvSpPr>
          <p:nvPr>
            <p:ph type="body" idx="1"/>
          </p:nvPr>
        </p:nvSpPr>
        <p:spPr/>
        <p:txBody>
          <a:bodyPr>
            <a:normAutofit/>
          </a:bodyPr>
          <a:lstStyle/>
          <a:p>
            <a:r>
              <a:rPr lang="de-DE" dirty="0">
                <a:solidFill>
                  <a:srgbClr val="002060"/>
                </a:solidFill>
              </a:rPr>
              <a:t>Verwurzelung im Judentum</a:t>
            </a:r>
          </a:p>
        </p:txBody>
      </p:sp>
      <p:sp>
        <p:nvSpPr>
          <p:cNvPr id="9" name="Textplatzhalter 8"/>
          <p:cNvSpPr>
            <a:spLocks noGrp="1"/>
          </p:cNvSpPr>
          <p:nvPr>
            <p:ph type="body" sz="half" idx="3"/>
          </p:nvPr>
        </p:nvSpPr>
        <p:spPr/>
        <p:txBody>
          <a:bodyPr/>
          <a:lstStyle/>
          <a:p>
            <a:r>
              <a:rPr lang="de-DE" dirty="0" smtClean="0">
                <a:solidFill>
                  <a:srgbClr val="002060"/>
                </a:solidFill>
              </a:rPr>
              <a:t>Trennung der Wege</a:t>
            </a:r>
            <a:endParaRPr lang="de-DE"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7" name="Inhaltsplatzhalter 6"/>
          <p:cNvSpPr>
            <a:spLocks noGrp="1"/>
          </p:cNvSpPr>
          <p:nvPr>
            <p:ph sz="quarter" idx="2"/>
          </p:nvPr>
        </p:nvSpPr>
        <p:spPr/>
        <p:txBody>
          <a:bodyPr>
            <a:normAutofit/>
          </a:bodyPr>
          <a:lstStyle/>
          <a:p>
            <a:r>
              <a:rPr lang="de-DE" sz="1500" dirty="0" smtClean="0"/>
              <a:t>Phil 3,5</a:t>
            </a:r>
            <a:br>
              <a:rPr lang="de-DE" sz="1500" dirty="0" smtClean="0"/>
            </a:br>
            <a:r>
              <a:rPr lang="de-DE" sz="1500" dirty="0" smtClean="0"/>
              <a:t>„… der ich am achten Tag beschnitten wurde, aus dem Volk Israel bin, vom Stamm Benjamin, Hebräer von Hebräern, nach dem Gesetz Pharisäer, … “</a:t>
            </a:r>
          </a:p>
          <a:p>
            <a:r>
              <a:rPr lang="de-DE" sz="1500" dirty="0" smtClean="0"/>
              <a:t>2Kor 11,22f.</a:t>
            </a:r>
            <a:br>
              <a:rPr lang="de-DE" sz="1500" dirty="0" smtClean="0"/>
            </a:br>
            <a:r>
              <a:rPr lang="de-DE" sz="1500" dirty="0" smtClean="0"/>
              <a:t>Hebräer sind sie? Ich auch. </a:t>
            </a:r>
            <a:br>
              <a:rPr lang="de-DE" sz="1500" dirty="0" smtClean="0"/>
            </a:br>
            <a:r>
              <a:rPr lang="de-DE" sz="1500" dirty="0" smtClean="0"/>
              <a:t>Israeliten sind sie? Ich auch. </a:t>
            </a:r>
            <a:br>
              <a:rPr lang="de-DE" sz="1500" dirty="0" smtClean="0"/>
            </a:br>
            <a:r>
              <a:rPr lang="de-DE" sz="1500" dirty="0" smtClean="0"/>
              <a:t>Same Abrahams sind sie? Ich auch.</a:t>
            </a:r>
            <a:br>
              <a:rPr lang="de-DE" sz="1500" dirty="0" smtClean="0"/>
            </a:br>
            <a:r>
              <a:rPr lang="de-DE" sz="1500" dirty="0" smtClean="0"/>
              <a:t>Diener Christi sind sie? Ich rede unvernünftig: Ich mehr!</a:t>
            </a:r>
          </a:p>
        </p:txBody>
      </p:sp>
      <p:sp>
        <p:nvSpPr>
          <p:cNvPr id="10" name="Inhaltsplatzhalter 9"/>
          <p:cNvSpPr>
            <a:spLocks noGrp="1"/>
          </p:cNvSpPr>
          <p:nvPr>
            <p:ph sz="quarter" idx="4"/>
          </p:nvPr>
        </p:nvSpPr>
        <p:spPr/>
        <p:txBody>
          <a:bodyPr>
            <a:normAutofit fontScale="55000" lnSpcReduction="20000"/>
          </a:bodyPr>
          <a:lstStyle/>
          <a:p>
            <a:pPr>
              <a:lnSpc>
                <a:spcPct val="120000"/>
              </a:lnSpc>
            </a:pPr>
            <a:r>
              <a:rPr lang="de-DE" dirty="0" smtClean="0"/>
              <a:t>2Kor 11,23-26</a:t>
            </a:r>
            <a:br>
              <a:rPr lang="de-DE" dirty="0" smtClean="0"/>
            </a:br>
            <a:r>
              <a:rPr lang="de-DE" baseline="30000" dirty="0" smtClean="0"/>
              <a:t>23</a:t>
            </a:r>
            <a:r>
              <a:rPr lang="de-DE" dirty="0" smtClean="0"/>
              <a:t>In Mühen übermäßig, in Gefängnissen übermäßig, in Plagen überbordend, in Toden oftmals, </a:t>
            </a:r>
            <a:r>
              <a:rPr lang="de-DE" baseline="30000" dirty="0" smtClean="0"/>
              <a:t>24</a:t>
            </a:r>
            <a:r>
              <a:rPr lang="de-DE" dirty="0" smtClean="0"/>
              <a:t>von Juden habe ich fünfmal vierzig minus einen Hieb erhalten, </a:t>
            </a:r>
            <a:r>
              <a:rPr lang="de-DE" baseline="30000" dirty="0" smtClean="0"/>
              <a:t>25</a:t>
            </a:r>
            <a:r>
              <a:rPr lang="de-DE" dirty="0" smtClean="0"/>
              <a:t>dreimal wurde ich ausgepeitscht, einmal gesteinigt, dreimal habe ich Schiffbruch erlitten, Tag und Nacht bin ich auf See getrieben; </a:t>
            </a:r>
            <a:r>
              <a:rPr lang="de-DE" baseline="30000" dirty="0" smtClean="0"/>
              <a:t>26</a:t>
            </a:r>
            <a:r>
              <a:rPr lang="de-DE" dirty="0" smtClean="0"/>
              <a:t>auf vielen Wegstrecken, Gefahren durch Flüsse, Gefahren durch Räuber, Gefahren durch Meinesgleichen, Gefahren durch Heiden, Gefahren in der Stadt, Gefahren in der Wüste, Gefahren im Meer, Gefahren durch falsche Brüder,</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10</a:t>
            </a:fld>
            <a:endParaRPr lang="de-DE"/>
          </a:p>
        </p:txBody>
      </p:sp>
      <p:sp>
        <p:nvSpPr>
          <p:cNvPr id="2" name="Titel 1"/>
          <p:cNvSpPr>
            <a:spLocks noGrp="1"/>
          </p:cNvSpPr>
          <p:nvPr>
            <p:ph type="title"/>
          </p:nvPr>
        </p:nvSpPr>
        <p:spPr/>
        <p:txBody>
          <a:bodyPr>
            <a:normAutofit/>
          </a:bodyPr>
          <a:lstStyle/>
          <a:p>
            <a:pPr algn="l"/>
            <a:r>
              <a:rPr lang="de-DE" sz="2400" dirty="0" smtClean="0">
                <a:solidFill>
                  <a:srgbClr val="002060"/>
                </a:solidFill>
              </a:rPr>
              <a:t>3. Der Rahmen: Juden und Christen im Imperium </a:t>
            </a:r>
            <a:r>
              <a:rPr lang="de-DE" sz="2400" dirty="0" err="1" smtClean="0">
                <a:solidFill>
                  <a:srgbClr val="002060"/>
                </a:solidFill>
              </a:rPr>
              <a:t>Romanum</a:t>
            </a:r>
            <a:endParaRPr lang="de-DE" sz="24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7" grpId="0" build="p"/>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3. Der Rahmen: Juden und Heiden im Imperium </a:t>
            </a:r>
            <a:r>
              <a:rPr lang="de-DE" sz="2400" dirty="0" err="1" smtClean="0">
                <a:solidFill>
                  <a:srgbClr val="002060"/>
                </a:solidFill>
              </a:rPr>
              <a:t>Romanum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11</a:t>
            </a:fld>
            <a:endParaRPr lang="de-DE"/>
          </a:p>
        </p:txBody>
      </p:sp>
      <p:sp>
        <p:nvSpPr>
          <p:cNvPr id="6" name="Inhaltsplatzhalter 5"/>
          <p:cNvSpPr>
            <a:spLocks noGrp="1"/>
          </p:cNvSpPr>
          <p:nvPr>
            <p:ph sz="half" idx="1"/>
          </p:nvPr>
        </p:nvSpPr>
        <p:spPr>
          <a:xfrm>
            <a:off x="323528" y="1627592"/>
            <a:ext cx="4038600" cy="4681728"/>
          </a:xfrm>
        </p:spPr>
        <p:txBody>
          <a:bodyPr>
            <a:normAutofit fontScale="70000" lnSpcReduction="20000"/>
          </a:bodyPr>
          <a:lstStyle/>
          <a:p>
            <a:r>
              <a:rPr lang="de-DE" sz="2400" dirty="0" smtClean="0"/>
              <a:t>Tacitus, </a:t>
            </a:r>
            <a:r>
              <a:rPr lang="de-DE" sz="2400" dirty="0" err="1" smtClean="0"/>
              <a:t>annales</a:t>
            </a:r>
            <a:r>
              <a:rPr lang="de-DE" sz="2400" dirty="0" smtClean="0"/>
              <a:t> 15,44</a:t>
            </a:r>
            <a:br>
              <a:rPr lang="de-DE" sz="2400" dirty="0" smtClean="0"/>
            </a:br>
            <a:r>
              <a:rPr lang="de-DE" sz="2400" dirty="0" smtClean="0"/>
              <a:t>Daher schob Nero, um </a:t>
            </a:r>
            <a:r>
              <a:rPr lang="de-DE" dirty="0" smtClean="0"/>
              <a:t>dem Gerede ein Ende zu machen, andere als Schuldige vor und belegte sie mit den ausgesuchtesten Strafen, die, wegen ihrer Schandtaten verhasst, vom Volk ‚</a:t>
            </a:r>
            <a:r>
              <a:rPr lang="de-DE" dirty="0" err="1" smtClean="0"/>
              <a:t>Chrestianer</a:t>
            </a:r>
            <a:r>
              <a:rPr lang="de-DE" dirty="0" smtClean="0"/>
              <a:t>‘ genannt wurden. Der Mann, von dem sich dieser Name ableitet, Christus, war unter der Herrschaft des Tiberius auf Veranlassung des Prokurators Pontius Pilatus hingerichtet worden (</a:t>
            </a:r>
            <a:r>
              <a:rPr lang="de-DE" i="1" dirty="0" smtClean="0"/>
              <a:t>Christus Tiberio </a:t>
            </a:r>
            <a:r>
              <a:rPr lang="de-DE" i="1" dirty="0" err="1" smtClean="0"/>
              <a:t>imperiante</a:t>
            </a:r>
            <a:r>
              <a:rPr lang="de-DE" i="1" dirty="0" smtClean="0"/>
              <a:t> per </a:t>
            </a:r>
            <a:r>
              <a:rPr lang="de-DE" i="1" dirty="0" err="1" smtClean="0"/>
              <a:t>procuratorem</a:t>
            </a:r>
            <a:r>
              <a:rPr lang="de-DE" i="1" dirty="0" smtClean="0"/>
              <a:t> </a:t>
            </a:r>
            <a:r>
              <a:rPr lang="de-DE" i="1" dirty="0" err="1" smtClean="0"/>
              <a:t>Pontium</a:t>
            </a:r>
            <a:r>
              <a:rPr lang="de-DE" i="1" dirty="0" smtClean="0"/>
              <a:t> </a:t>
            </a:r>
            <a:r>
              <a:rPr lang="de-DE" i="1" dirty="0" err="1" smtClean="0"/>
              <a:t>Pilatum</a:t>
            </a:r>
            <a:r>
              <a:rPr lang="de-DE" i="1" dirty="0" smtClean="0"/>
              <a:t> </a:t>
            </a:r>
            <a:r>
              <a:rPr lang="de-DE" i="1" dirty="0" err="1" smtClean="0"/>
              <a:t>supplicio</a:t>
            </a:r>
            <a:r>
              <a:rPr lang="de-DE" i="1" dirty="0" smtClean="0"/>
              <a:t> </a:t>
            </a:r>
            <a:r>
              <a:rPr lang="de-DE" i="1" dirty="0" err="1" smtClean="0"/>
              <a:t>adfectus</a:t>
            </a:r>
            <a:r>
              <a:rPr lang="de-DE" i="1" dirty="0" smtClean="0"/>
              <a:t> </a:t>
            </a:r>
            <a:r>
              <a:rPr lang="de-DE" i="1" dirty="0" err="1" smtClean="0"/>
              <a:t>erat</a:t>
            </a:r>
            <a:r>
              <a:rPr lang="de-DE" dirty="0" smtClean="0"/>
              <a:t>).</a:t>
            </a:r>
          </a:p>
          <a:p>
            <a:r>
              <a:rPr lang="de-DE" dirty="0" smtClean="0"/>
              <a:t>Mk 12,17</a:t>
            </a:r>
            <a:br>
              <a:rPr lang="de-DE" dirty="0" smtClean="0"/>
            </a:br>
            <a:r>
              <a:rPr lang="de-DE" dirty="0" smtClean="0"/>
              <a:t>„Gebt dem Kaiser, was des Kaisers, und Gott, was Gottes ist.“</a:t>
            </a:r>
            <a:endParaRPr lang="de-DE" dirty="0"/>
          </a:p>
        </p:txBody>
      </p:sp>
      <p:pic>
        <p:nvPicPr>
          <p:cNvPr id="9" name="Picture 7" descr="karte_roman_imp"/>
          <p:cNvPicPr>
            <a:picLocks noGrp="1" noChangeAspect="1" noChangeArrowheads="1"/>
          </p:cNvPicPr>
          <p:nvPr>
            <p:ph sz="half" idx="2"/>
          </p:nvPr>
        </p:nvPicPr>
        <p:blipFill>
          <a:blip r:embed="rId2" cstate="print"/>
          <a:srcRect/>
          <a:stretch>
            <a:fillRect/>
          </a:stretch>
        </p:blipFill>
        <p:spPr bwMode="auto">
          <a:xfrm>
            <a:off x="4716016" y="1700808"/>
            <a:ext cx="4038600" cy="2736152"/>
          </a:xfrm>
          <a:prstGeom prst="rect">
            <a:avLst/>
          </a:prstGeom>
          <a:noFill/>
          <a:ln w="9525">
            <a:noFill/>
            <a:miter lim="800000"/>
            <a:headEnd/>
            <a:tailEnd/>
          </a:ln>
        </p:spPr>
      </p:pic>
      <p:pic>
        <p:nvPicPr>
          <p:cNvPr id="10" name="Inhaltsplatzhalter 12" descr="Tiberius002_v.jpg"/>
          <p:cNvPicPr>
            <a:picLocks noChangeAspect="1"/>
          </p:cNvPicPr>
          <p:nvPr/>
        </p:nvPicPr>
        <p:blipFill>
          <a:blip r:embed="rId3" cstate="print"/>
          <a:stretch>
            <a:fillRect/>
          </a:stretch>
        </p:blipFill>
        <p:spPr>
          <a:xfrm>
            <a:off x="4716016" y="4581128"/>
            <a:ext cx="2195498" cy="1647915"/>
          </a:xfrm>
          <a:prstGeom prst="rect">
            <a:avLst/>
          </a:prstGeom>
        </p:spPr>
      </p:pic>
      <p:sp>
        <p:nvSpPr>
          <p:cNvPr id="12" name="Textfeld 11"/>
          <p:cNvSpPr txBox="1"/>
          <p:nvPr/>
        </p:nvSpPr>
        <p:spPr>
          <a:xfrm>
            <a:off x="7020272" y="5703639"/>
            <a:ext cx="1800200" cy="461665"/>
          </a:xfrm>
          <a:prstGeom prst="rect">
            <a:avLst/>
          </a:prstGeom>
          <a:noFill/>
        </p:spPr>
        <p:txBody>
          <a:bodyPr wrap="square" rtlCol="0">
            <a:spAutoFit/>
          </a:bodyPr>
          <a:lstStyle/>
          <a:p>
            <a:r>
              <a:rPr lang="de-DE" sz="1200" dirty="0" smtClean="0"/>
              <a:t>TI(BERIUS) CAESAR AUGUST F IMPERAT V</a:t>
            </a:r>
            <a:endParaRPr lang="de-DE"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3. Der Rahmen: Juden und Christen im Imperium </a:t>
            </a:r>
            <a:r>
              <a:rPr lang="de-DE" sz="2400" dirty="0" err="1" smtClean="0">
                <a:solidFill>
                  <a:srgbClr val="002060"/>
                </a:solidFill>
              </a:rPr>
              <a:t>Romanum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12</a:t>
            </a:fld>
            <a:endParaRPr lang="de-DE"/>
          </a:p>
        </p:txBody>
      </p:sp>
      <p:sp>
        <p:nvSpPr>
          <p:cNvPr id="6" name="Inhaltsplatzhalter 5"/>
          <p:cNvSpPr>
            <a:spLocks noGrp="1"/>
          </p:cNvSpPr>
          <p:nvPr>
            <p:ph sz="half" idx="1"/>
          </p:nvPr>
        </p:nvSpPr>
        <p:spPr/>
        <p:txBody>
          <a:bodyPr>
            <a:normAutofit/>
          </a:bodyPr>
          <a:lstStyle/>
          <a:p>
            <a:r>
              <a:rPr lang="de-DE" sz="2800" dirty="0" smtClean="0"/>
              <a:t>Apg 11,26</a:t>
            </a:r>
            <a:br>
              <a:rPr lang="de-DE" sz="2800" dirty="0" smtClean="0"/>
            </a:br>
            <a:r>
              <a:rPr lang="de-DE" sz="2800" dirty="0" smtClean="0"/>
              <a:t>In Antiochia nannte man die Jünger erstmals Christen (</a:t>
            </a:r>
            <a:r>
              <a:rPr lang="en-US" sz="2800" dirty="0" err="1" smtClean="0">
                <a:latin typeface="Bwgrkl" pitchFamily="2" charset="0"/>
              </a:rPr>
              <a:t>Cristianou,jÅ</a:t>
            </a:r>
            <a:r>
              <a:rPr lang="de-DE" sz="2800" dirty="0" smtClean="0"/>
              <a:t>). </a:t>
            </a:r>
            <a:endParaRPr lang="de-DE" sz="2800" dirty="0"/>
          </a:p>
        </p:txBody>
      </p:sp>
      <p:sp>
        <p:nvSpPr>
          <p:cNvPr id="8" name="Inhaltsplatzhalter 7"/>
          <p:cNvSpPr>
            <a:spLocks noGrp="1"/>
          </p:cNvSpPr>
          <p:nvPr>
            <p:ph sz="half" idx="2"/>
          </p:nvPr>
        </p:nvSpPr>
        <p:spPr/>
        <p:txBody>
          <a:bodyPr/>
          <a:lstStyle/>
          <a:p>
            <a:r>
              <a:rPr lang="de-DE" sz="2800" dirty="0" smtClean="0"/>
              <a:t>Sueton, Claudius XXV,4 </a:t>
            </a:r>
            <a:r>
              <a:rPr lang="de-DE" sz="1600" dirty="0" smtClean="0"/>
              <a:t>(um 120 n.Chr.)</a:t>
            </a:r>
            <a:r>
              <a:rPr lang="de-DE" sz="2800" dirty="0" smtClean="0"/>
              <a:t/>
            </a:r>
            <a:br>
              <a:rPr lang="de-DE" sz="2800" dirty="0" smtClean="0"/>
            </a:br>
            <a:r>
              <a:rPr lang="de-DE" sz="2800" dirty="0" smtClean="0"/>
              <a:t>Die Juden, die - von Chrestus aufgehetzt - fortwährend Unruhe stifteten, vertrieb er aus Rom. (</a:t>
            </a:r>
            <a:r>
              <a:rPr lang="de-DE" sz="2800" i="1" dirty="0" err="1" smtClean="0"/>
              <a:t>Iudaeos</a:t>
            </a:r>
            <a:r>
              <a:rPr lang="de-DE" sz="2800" i="1" dirty="0" smtClean="0"/>
              <a:t> </a:t>
            </a:r>
            <a:r>
              <a:rPr lang="de-DE" sz="2800" i="1" dirty="0" err="1" smtClean="0"/>
              <a:t>impulsore</a:t>
            </a:r>
            <a:r>
              <a:rPr lang="de-DE" sz="2800" i="1" dirty="0" smtClean="0"/>
              <a:t> </a:t>
            </a:r>
            <a:r>
              <a:rPr lang="de-DE" sz="2800" i="1" dirty="0" err="1" smtClean="0"/>
              <a:t>Chresto</a:t>
            </a:r>
            <a:r>
              <a:rPr lang="de-DE" sz="2800" i="1" dirty="0" smtClean="0"/>
              <a:t> </a:t>
            </a:r>
            <a:r>
              <a:rPr lang="de-DE" sz="2800" i="1" dirty="0" err="1" smtClean="0"/>
              <a:t>assidue</a:t>
            </a:r>
            <a:r>
              <a:rPr lang="de-DE" sz="2800" i="1" dirty="0" smtClean="0"/>
              <a:t> </a:t>
            </a:r>
            <a:r>
              <a:rPr lang="de-DE" sz="2800" i="1" dirty="0" err="1" smtClean="0"/>
              <a:t>tumultuantis</a:t>
            </a:r>
            <a:r>
              <a:rPr lang="de-DE" sz="2800" i="1" dirty="0" smtClean="0"/>
              <a:t> Roma </a:t>
            </a:r>
            <a:r>
              <a:rPr lang="de-DE" sz="2800" i="1" dirty="0" err="1" smtClean="0"/>
              <a:t>expulit</a:t>
            </a:r>
            <a:r>
              <a:rPr lang="de-DE" sz="28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3. Der Rahmen: Juden und Christen im Imperium </a:t>
            </a:r>
            <a:r>
              <a:rPr lang="de-DE" sz="2400" dirty="0" err="1" smtClean="0">
                <a:solidFill>
                  <a:srgbClr val="002060"/>
                </a:solidFill>
              </a:rPr>
              <a:t>Romanum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13</a:t>
            </a:fld>
            <a:endParaRPr lang="de-DE"/>
          </a:p>
        </p:txBody>
      </p:sp>
      <p:sp>
        <p:nvSpPr>
          <p:cNvPr id="7" name="Inhaltsplatzhalter 6"/>
          <p:cNvSpPr>
            <a:spLocks noGrp="1"/>
          </p:cNvSpPr>
          <p:nvPr>
            <p:ph sz="quarter" idx="1"/>
          </p:nvPr>
        </p:nvSpPr>
        <p:spPr/>
        <p:txBody>
          <a:bodyPr>
            <a:normAutofit/>
          </a:bodyPr>
          <a:lstStyle/>
          <a:p>
            <a:endParaRPr lang="de-DE" dirty="0"/>
          </a:p>
        </p:txBody>
      </p:sp>
      <p:pic>
        <p:nvPicPr>
          <p:cNvPr id="6" name="Picture 5" descr="herodpal"/>
          <p:cNvPicPr>
            <a:picLocks noChangeAspect="1" noChangeArrowheads="1"/>
          </p:cNvPicPr>
          <p:nvPr/>
        </p:nvPicPr>
        <p:blipFill>
          <a:blip r:embed="rId2" cstate="print"/>
          <a:srcRect/>
          <a:stretch>
            <a:fillRect/>
          </a:stretch>
        </p:blipFill>
        <p:spPr bwMode="auto">
          <a:xfrm>
            <a:off x="3563888" y="3151153"/>
            <a:ext cx="2520280" cy="2706759"/>
          </a:xfrm>
          <a:prstGeom prst="rect">
            <a:avLst/>
          </a:prstGeom>
          <a:noFill/>
        </p:spPr>
      </p:pic>
      <p:pic>
        <p:nvPicPr>
          <p:cNvPr id="8" name="Picture 5" descr="8_Palaeestina_Jesus0202"/>
          <p:cNvPicPr>
            <a:picLocks noChangeAspect="1" noChangeArrowheads="1"/>
          </p:cNvPicPr>
          <p:nvPr/>
        </p:nvPicPr>
        <p:blipFill>
          <a:blip r:embed="rId3" cstate="print"/>
          <a:srcRect/>
          <a:stretch>
            <a:fillRect/>
          </a:stretch>
        </p:blipFill>
        <p:spPr bwMode="auto">
          <a:xfrm>
            <a:off x="6228184" y="3140968"/>
            <a:ext cx="2500923" cy="2736304"/>
          </a:xfrm>
          <a:prstGeom prst="rect">
            <a:avLst/>
          </a:prstGeom>
          <a:noFill/>
        </p:spPr>
      </p:pic>
      <p:pic>
        <p:nvPicPr>
          <p:cNvPr id="9" name="Picture 6" descr="758px-Roman_Empire_125_de_svg"/>
          <p:cNvPicPr>
            <a:picLocks noChangeAspect="1" noChangeArrowheads="1"/>
          </p:cNvPicPr>
          <p:nvPr/>
        </p:nvPicPr>
        <p:blipFill>
          <a:blip r:embed="rId4" cstate="print"/>
          <a:srcRect/>
          <a:stretch>
            <a:fillRect/>
          </a:stretch>
        </p:blipFill>
        <p:spPr bwMode="auto">
          <a:xfrm>
            <a:off x="395536" y="1628800"/>
            <a:ext cx="3024336" cy="238994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3. Der Rahmen: Juden und Christen im Imperium </a:t>
            </a:r>
            <a:r>
              <a:rPr lang="de-DE" sz="2400" dirty="0" err="1" smtClean="0">
                <a:solidFill>
                  <a:srgbClr val="002060"/>
                </a:solidFill>
              </a:rPr>
              <a:t>Romanum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14</a:t>
            </a:fld>
            <a:endParaRPr lang="de-DE"/>
          </a:p>
        </p:txBody>
      </p:sp>
      <p:sp>
        <p:nvSpPr>
          <p:cNvPr id="7" name="Inhaltsplatzhalter 6"/>
          <p:cNvSpPr>
            <a:spLocks noGrp="1"/>
          </p:cNvSpPr>
          <p:nvPr>
            <p:ph sz="quarter" idx="1"/>
          </p:nvPr>
        </p:nvSpPr>
        <p:spPr/>
        <p:txBody>
          <a:bodyPr>
            <a:normAutofit fontScale="70000" lnSpcReduction="20000"/>
          </a:bodyPr>
          <a:lstStyle/>
          <a:p>
            <a:pPr>
              <a:buNone/>
            </a:pPr>
            <a:r>
              <a:rPr lang="de-DE" sz="2900" dirty="0" smtClean="0">
                <a:solidFill>
                  <a:srgbClr val="BDD3FF"/>
                </a:solidFill>
              </a:rPr>
              <a:t>Diasporajudentum</a:t>
            </a:r>
          </a:p>
          <a:p>
            <a:r>
              <a:rPr lang="de-DE" dirty="0" smtClean="0"/>
              <a:t>Apg 22,3</a:t>
            </a:r>
            <a:br>
              <a:rPr lang="de-DE" dirty="0" smtClean="0"/>
            </a:br>
            <a:r>
              <a:rPr lang="de-DE" dirty="0" smtClean="0"/>
              <a:t>„Ich bin ein jüdischer Mensch, geboren in Tarsus in Kilikien, aufgewachsen aber in dieser Stadt, zu Füßen des </a:t>
            </a:r>
            <a:r>
              <a:rPr lang="de-DE" dirty="0" err="1" smtClean="0"/>
              <a:t>Gamaliël</a:t>
            </a:r>
            <a:r>
              <a:rPr lang="de-DE" dirty="0" smtClean="0"/>
              <a:t> mit aller Sorgfalt unterwiesen im väterlichen Gesetz, ein Eiferer für Gott, ….“</a:t>
            </a:r>
          </a:p>
          <a:p>
            <a:pPr>
              <a:buNone/>
            </a:pPr>
            <a:r>
              <a:rPr lang="de-DE" sz="2900" dirty="0" smtClean="0">
                <a:solidFill>
                  <a:srgbClr val="BDD3FF"/>
                </a:solidFill>
              </a:rPr>
              <a:t>Galiläa und Judäa mit Jerusalem</a:t>
            </a:r>
          </a:p>
          <a:p>
            <a:r>
              <a:rPr lang="de-DE" dirty="0" smtClean="0"/>
              <a:t>Joh 4,45</a:t>
            </a:r>
            <a:br>
              <a:rPr lang="de-DE" dirty="0" smtClean="0"/>
            </a:br>
            <a:r>
              <a:rPr lang="de-DE" dirty="0" smtClean="0"/>
              <a:t>Als er nach Galiläa kam, nahmen ihn die Galiläer auf, die alles gesehen hatten, was er am Fest in Jerusalem getan hatte; denn auch sie waren auf dem Fest gewesen.</a:t>
            </a:r>
          </a:p>
          <a:p>
            <a:pPr>
              <a:buNone/>
            </a:pPr>
            <a:r>
              <a:rPr lang="de-DE" sz="2900" dirty="0" smtClean="0">
                <a:solidFill>
                  <a:srgbClr val="BDD3FF"/>
                </a:solidFill>
              </a:rPr>
              <a:t>Soziale Strukturen  </a:t>
            </a:r>
          </a:p>
          <a:p>
            <a:r>
              <a:rPr lang="de-DE" dirty="0" smtClean="0"/>
              <a:t>Mk 12,41f.</a:t>
            </a:r>
            <a:br>
              <a:rPr lang="de-DE" dirty="0" smtClean="0"/>
            </a:br>
            <a:r>
              <a:rPr lang="de-DE" dirty="0" smtClean="0"/>
              <a:t>Jesus saß dem Opferstock gegenüber und beobachtete, wie das Volk Geld einwarf. Viele Reiche gaben viel. Es kam aber eine arme Witwe und warf zwei </a:t>
            </a:r>
            <a:r>
              <a:rPr lang="de-DE" dirty="0" err="1" smtClean="0"/>
              <a:t>Lepta</a:t>
            </a:r>
            <a:r>
              <a:rPr lang="de-DE" dirty="0" smtClean="0"/>
              <a:t>, das ist ein </a:t>
            </a:r>
            <a:r>
              <a:rPr lang="de-DE" dirty="0" err="1" smtClean="0"/>
              <a:t>Kodrantes</a:t>
            </a:r>
            <a:r>
              <a:rPr lang="de-DE" dirty="0" smtClean="0"/>
              <a:t>. Da rief Jesus seine Jünger und sagte: „Diese arme Witwe hat mehr in den Opferkasten geworfen als alle anderen.“</a:t>
            </a:r>
          </a:p>
          <a:p>
            <a:endParaRPr lang="de-DE" dirty="0" smtClean="0"/>
          </a:p>
          <a:p>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3. Der Rahmen: Juden und Christen im Imperium </a:t>
            </a:r>
            <a:r>
              <a:rPr lang="de-DE" sz="2400" dirty="0" err="1" smtClean="0">
                <a:solidFill>
                  <a:srgbClr val="002060"/>
                </a:solidFill>
              </a:rPr>
              <a:t>Romanum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15</a:t>
            </a:fld>
            <a:endParaRPr lang="de-DE"/>
          </a:p>
        </p:txBody>
      </p:sp>
      <p:sp>
        <p:nvSpPr>
          <p:cNvPr id="7" name="Inhaltsplatzhalter 6"/>
          <p:cNvSpPr>
            <a:spLocks noGrp="1"/>
          </p:cNvSpPr>
          <p:nvPr>
            <p:ph sz="quarter" idx="1"/>
          </p:nvPr>
        </p:nvSpPr>
        <p:spPr/>
        <p:txBody>
          <a:bodyPr>
            <a:normAutofit fontScale="92500" lnSpcReduction="20000"/>
          </a:bodyPr>
          <a:lstStyle/>
          <a:p>
            <a:pPr>
              <a:buNone/>
            </a:pPr>
            <a:r>
              <a:rPr lang="de-DE" sz="3200" dirty="0" smtClean="0">
                <a:solidFill>
                  <a:srgbClr val="BDD3FF"/>
                </a:solidFill>
              </a:rPr>
              <a:t>Jüdische Strömungen</a:t>
            </a:r>
          </a:p>
          <a:p>
            <a:pPr>
              <a:buNone/>
            </a:pPr>
            <a:r>
              <a:rPr lang="de-DE" dirty="0" smtClean="0"/>
              <a:t>	Sadduzäer und Pharisäer</a:t>
            </a:r>
          </a:p>
          <a:p>
            <a:r>
              <a:rPr lang="de-DE" smtClean="0"/>
              <a:t>Apg 23,8</a:t>
            </a:r>
            <a:r>
              <a:rPr lang="de-DE" dirty="0" smtClean="0"/>
              <a:t/>
            </a:r>
            <a:br>
              <a:rPr lang="de-DE" dirty="0" smtClean="0"/>
            </a:br>
            <a:r>
              <a:rPr lang="de-DE" dirty="0" smtClean="0"/>
              <a:t>Die Sadduzäer sagen, es gäbe keine Auferstehung der Toten und weder Engel noch den Geist; die Pharisäer aber bekennen beides.</a:t>
            </a:r>
          </a:p>
          <a:p>
            <a:pPr>
              <a:buNone/>
            </a:pPr>
            <a:r>
              <a:rPr lang="de-DE" dirty="0" smtClean="0"/>
              <a:t>	Zeloten</a:t>
            </a:r>
          </a:p>
          <a:p>
            <a:r>
              <a:rPr lang="de-DE" dirty="0" smtClean="0"/>
              <a:t>Apg 5,36</a:t>
            </a:r>
            <a:br>
              <a:rPr lang="de-DE" dirty="0" smtClean="0"/>
            </a:br>
            <a:r>
              <a:rPr lang="de-DE" dirty="0" smtClean="0"/>
              <a:t>„Vor einiger Zeit trat </a:t>
            </a:r>
            <a:r>
              <a:rPr lang="de-DE" dirty="0" err="1" smtClean="0"/>
              <a:t>Theudas</a:t>
            </a:r>
            <a:r>
              <a:rPr lang="de-DE" dirty="0" smtClean="0"/>
              <a:t> auf und behauptete, jemand zu sein; ihm schloss sich eine Anzahl Männer an, etwa vierhundert. Doch er wurde beseitigt, und alle, die ihm vertraut hatten, wurden aufgelöst und zunichte gemacht.“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p:cNvSpPr>
            <a:spLocks noGrp="1"/>
          </p:cNvSpPr>
          <p:nvPr>
            <p:ph type="body" idx="1"/>
          </p:nvPr>
        </p:nvSpPr>
        <p:spPr/>
        <p:txBody>
          <a:bodyPr/>
          <a:lstStyle/>
          <a:p>
            <a:r>
              <a:rPr lang="de-DE" dirty="0">
                <a:solidFill>
                  <a:srgbClr val="002060"/>
                </a:solidFill>
              </a:rPr>
              <a:t>Tempel</a:t>
            </a:r>
          </a:p>
        </p:txBody>
      </p:sp>
      <p:sp>
        <p:nvSpPr>
          <p:cNvPr id="9" name="Textplatzhalter 8"/>
          <p:cNvSpPr>
            <a:spLocks noGrp="1"/>
          </p:cNvSpPr>
          <p:nvPr>
            <p:ph type="body" sz="half" idx="3"/>
          </p:nvPr>
        </p:nvSpPr>
        <p:spPr/>
        <p:txBody>
          <a:bodyPr/>
          <a:lstStyle/>
          <a:p>
            <a:r>
              <a:rPr lang="de-DE" dirty="0" smtClean="0">
                <a:solidFill>
                  <a:srgbClr val="002060"/>
                </a:solidFill>
              </a:rPr>
              <a:t>Synagoge</a:t>
            </a:r>
            <a:endParaRPr lang="de-DE"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10" name="Inhaltsplatzhalter 9"/>
          <p:cNvSpPr>
            <a:spLocks noGrp="1"/>
          </p:cNvSpPr>
          <p:nvPr>
            <p:ph sz="quarter" idx="4"/>
          </p:nvPr>
        </p:nvSpPr>
        <p:spPr/>
        <p:txBody>
          <a:bodyPr>
            <a:normAutofit fontScale="85000" lnSpcReduction="20000"/>
          </a:bodyPr>
          <a:lstStyle/>
          <a:p>
            <a:r>
              <a:rPr lang="de-DE" dirty="0" smtClean="0"/>
              <a:t>Lk 4,16</a:t>
            </a:r>
            <a:br>
              <a:rPr lang="de-DE" dirty="0" smtClean="0"/>
            </a:br>
            <a:r>
              <a:rPr lang="de-DE" dirty="0" smtClean="0"/>
              <a:t>Und er kam nach Nazareth, wo er aufgezogen worden war, und ging wie gewohnt am Sabbat in die Synagoge und stand auf, um vorzulesen; und es wurde ihm das Buch des Propheten Jesaja gegeben, und er öffnete es und fand die Stelle, wo geschrieben steht:  … </a:t>
            </a:r>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16</a:t>
            </a:fld>
            <a:endParaRPr lang="de-DE"/>
          </a:p>
        </p:txBody>
      </p:sp>
      <p:sp>
        <p:nvSpPr>
          <p:cNvPr id="2" name="Titel 1"/>
          <p:cNvSpPr>
            <a:spLocks noGrp="1"/>
          </p:cNvSpPr>
          <p:nvPr>
            <p:ph type="title"/>
          </p:nvPr>
        </p:nvSpPr>
        <p:spPr/>
        <p:txBody>
          <a:bodyPr>
            <a:normAutofit/>
          </a:bodyPr>
          <a:lstStyle/>
          <a:p>
            <a:pPr algn="l"/>
            <a:r>
              <a:rPr lang="de-DE" sz="2400" dirty="0" smtClean="0">
                <a:solidFill>
                  <a:srgbClr val="002060"/>
                </a:solidFill>
              </a:rPr>
              <a:t>3. Der Rahmen: Juden und Christen im Imperium </a:t>
            </a:r>
            <a:r>
              <a:rPr lang="de-DE" sz="2400" dirty="0" err="1" smtClean="0">
                <a:solidFill>
                  <a:srgbClr val="002060"/>
                </a:solidFill>
              </a:rPr>
              <a:t>Romanum</a:t>
            </a:r>
            <a:endParaRPr lang="de-DE" sz="2400" dirty="0">
              <a:solidFill>
                <a:srgbClr val="002060"/>
              </a:solidFill>
            </a:endParaRPr>
          </a:p>
        </p:txBody>
      </p:sp>
      <p:sp>
        <p:nvSpPr>
          <p:cNvPr id="12" name="Inhaltsplatzhalter 11"/>
          <p:cNvSpPr>
            <a:spLocks noGrp="1"/>
          </p:cNvSpPr>
          <p:nvPr>
            <p:ph sz="quarter" idx="2"/>
          </p:nvPr>
        </p:nvSpPr>
        <p:spPr/>
        <p:txBody>
          <a:bodyPr/>
          <a:lstStyle/>
          <a:p>
            <a:r>
              <a:rPr lang="de-DE" dirty="0" smtClean="0"/>
              <a:t>Mk 13,1f.</a:t>
            </a:r>
            <a:br>
              <a:rPr lang="de-DE" dirty="0" smtClean="0"/>
            </a:br>
            <a:r>
              <a:rPr lang="de-DE" dirty="0" smtClean="0"/>
              <a:t>Als er aus dem Tempel ging, sagte einer seiner  Jünger: „Meister, sieh, was für Steine und welch ein Bau!“</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2" name="Rectangle 2"/>
          <p:cNvSpPr>
            <a:spLocks noGrp="1" noChangeArrowheads="1"/>
          </p:cNvSpPr>
          <p:nvPr>
            <p:ph type="title"/>
          </p:nvPr>
        </p:nvSpPr>
        <p:spPr/>
        <p:txBody>
          <a:bodyPr>
            <a:normAutofit fontScale="90000"/>
          </a:bodyPr>
          <a:lstStyle/>
          <a:p>
            <a:pPr algn="l"/>
            <a:r>
              <a:rPr lang="de-DE" sz="2800" dirty="0" smtClean="0">
                <a:solidFill>
                  <a:srgbClr val="002060"/>
                </a:solidFill>
              </a:rPr>
              <a:t>3. Der Rahmen: Juden und Christen im Imperium </a:t>
            </a:r>
            <a:r>
              <a:rPr lang="de-DE" sz="2800" dirty="0" err="1" smtClean="0">
                <a:solidFill>
                  <a:srgbClr val="002060"/>
                </a:solidFill>
              </a:rPr>
              <a:t>Romanum</a:t>
            </a:r>
            <a:endParaRPr lang="de-DE" sz="2800" dirty="0"/>
          </a:p>
        </p:txBody>
      </p:sp>
      <p:sp>
        <p:nvSpPr>
          <p:cNvPr id="5" name="Fußzeilenplatzhalter 5"/>
          <p:cNvSpPr>
            <a:spLocks noGrp="1"/>
          </p:cNvSpPr>
          <p:nvPr>
            <p:ph type="ftr" sz="quarter" idx="11"/>
          </p:nvPr>
        </p:nvSpPr>
        <p:spPr/>
        <p:txBody>
          <a:bodyPr/>
          <a:lstStyle/>
          <a:p>
            <a:r>
              <a:rPr lang="de-DE" smtClean="0"/>
              <a:t>Söding, Geschichte des Urchristentums SS 2012</a:t>
            </a:r>
            <a:endParaRPr lang="de-DE"/>
          </a:p>
        </p:txBody>
      </p:sp>
      <p:sp>
        <p:nvSpPr>
          <p:cNvPr id="6" name="Foliennummernplatzhalter 6"/>
          <p:cNvSpPr>
            <a:spLocks noGrp="1"/>
          </p:cNvSpPr>
          <p:nvPr>
            <p:ph type="sldNum" sz="quarter" idx="12"/>
          </p:nvPr>
        </p:nvSpPr>
        <p:spPr/>
        <p:txBody>
          <a:bodyPr/>
          <a:lstStyle/>
          <a:p>
            <a:fld id="{327F9249-F3C2-40DB-B0E7-6DB8EE62D292}" type="slidenum">
              <a:rPr lang="de-DE"/>
              <a:pPr/>
              <a:t>17</a:t>
            </a:fld>
            <a:endParaRPr lang="de-DE"/>
          </a:p>
        </p:txBody>
      </p:sp>
      <p:pic>
        <p:nvPicPr>
          <p:cNvPr id="8" name="Picture 12" descr="400px-Statue-Augustus"/>
          <p:cNvPicPr>
            <a:picLocks noGrp="1" noChangeAspect="1" noChangeArrowheads="1"/>
          </p:cNvPicPr>
          <p:nvPr>
            <p:ph idx="1"/>
          </p:nvPr>
        </p:nvPicPr>
        <p:blipFill>
          <a:blip r:embed="rId2" cstate="print"/>
          <a:srcRect/>
          <a:stretch>
            <a:fillRect/>
          </a:stretch>
        </p:blipFill>
        <p:spPr bwMode="auto">
          <a:xfrm>
            <a:off x="571472" y="1571612"/>
            <a:ext cx="2238391" cy="3357586"/>
          </a:xfrm>
          <a:prstGeom prst="rect">
            <a:avLst/>
          </a:prstGeom>
          <a:noFill/>
        </p:spPr>
      </p:pic>
      <p:sp>
        <p:nvSpPr>
          <p:cNvPr id="9" name="Text Box 13"/>
          <p:cNvSpPr txBox="1">
            <a:spLocks noChangeArrowheads="1"/>
          </p:cNvSpPr>
          <p:nvPr/>
        </p:nvSpPr>
        <p:spPr bwMode="auto">
          <a:xfrm>
            <a:off x="612230" y="5000636"/>
            <a:ext cx="2087562" cy="457200"/>
          </a:xfrm>
          <a:prstGeom prst="rect">
            <a:avLst/>
          </a:prstGeom>
          <a:noFill/>
          <a:ln w="9525">
            <a:noFill/>
            <a:miter lim="800000"/>
            <a:headEnd/>
            <a:tailEnd/>
          </a:ln>
          <a:effectLst/>
        </p:spPr>
        <p:txBody>
          <a:bodyPr>
            <a:spAutoFit/>
          </a:bodyPr>
          <a:lstStyle/>
          <a:p>
            <a:pPr>
              <a:spcBef>
                <a:spcPct val="50000"/>
              </a:spcBef>
            </a:pPr>
            <a:r>
              <a:rPr lang="de-DE" sz="1200" dirty="0"/>
              <a:t>Augustus, </a:t>
            </a:r>
            <a:br>
              <a:rPr lang="de-DE" sz="1200" dirty="0"/>
            </a:br>
            <a:r>
              <a:rPr lang="de-DE" sz="1200" dirty="0"/>
              <a:t>Vatikanische Museen</a:t>
            </a:r>
          </a:p>
        </p:txBody>
      </p:sp>
      <p:pic>
        <p:nvPicPr>
          <p:cNvPr id="10" name="Picture 5" descr="450px-8095_-_Roma_-_Ara_Pacis_-_Tiberio_-_Foto_Giovanni_Dall%27Orto_-_28-Mar-2008"/>
          <p:cNvPicPr>
            <a:picLocks noChangeAspect="1" noChangeArrowheads="1"/>
          </p:cNvPicPr>
          <p:nvPr/>
        </p:nvPicPr>
        <p:blipFill>
          <a:blip r:embed="rId3" cstate="print"/>
          <a:srcRect/>
          <a:stretch>
            <a:fillRect/>
          </a:stretch>
        </p:blipFill>
        <p:spPr bwMode="auto">
          <a:xfrm>
            <a:off x="2987675" y="1628775"/>
            <a:ext cx="1371600" cy="1828800"/>
          </a:xfrm>
          <a:prstGeom prst="rect">
            <a:avLst/>
          </a:prstGeom>
          <a:noFill/>
        </p:spPr>
      </p:pic>
      <p:sp>
        <p:nvSpPr>
          <p:cNvPr id="11" name="Text Box 6"/>
          <p:cNvSpPr txBox="1">
            <a:spLocks noChangeArrowheads="1"/>
          </p:cNvSpPr>
          <p:nvPr/>
        </p:nvSpPr>
        <p:spPr bwMode="auto">
          <a:xfrm>
            <a:off x="2916238" y="3429000"/>
            <a:ext cx="1439862" cy="457200"/>
          </a:xfrm>
          <a:prstGeom prst="rect">
            <a:avLst/>
          </a:prstGeom>
          <a:noFill/>
          <a:ln w="9525">
            <a:noFill/>
            <a:miter lim="800000"/>
            <a:headEnd/>
            <a:tailEnd/>
          </a:ln>
          <a:effectLst/>
        </p:spPr>
        <p:txBody>
          <a:bodyPr>
            <a:spAutoFit/>
          </a:bodyPr>
          <a:lstStyle/>
          <a:p>
            <a:pPr>
              <a:spcBef>
                <a:spcPct val="50000"/>
              </a:spcBef>
            </a:pPr>
            <a:r>
              <a:rPr lang="de-DE" sz="1200" dirty="0">
                <a:latin typeface="Arial" charset="0"/>
              </a:rPr>
              <a:t>Tiberius, </a:t>
            </a:r>
            <a:br>
              <a:rPr lang="de-DE" sz="1200" dirty="0">
                <a:latin typeface="Arial" charset="0"/>
              </a:rPr>
            </a:br>
            <a:r>
              <a:rPr lang="de-DE" sz="1200" dirty="0">
                <a:latin typeface="Arial" charset="0"/>
              </a:rPr>
              <a:t>Ara </a:t>
            </a:r>
            <a:r>
              <a:rPr lang="de-DE" sz="1200" dirty="0" err="1">
                <a:latin typeface="Arial" charset="0"/>
              </a:rPr>
              <a:t>Pacis</a:t>
            </a:r>
            <a:r>
              <a:rPr lang="de-DE" sz="1200" dirty="0">
                <a:latin typeface="Arial" charset="0"/>
              </a:rPr>
              <a:t>, Rom</a:t>
            </a:r>
          </a:p>
        </p:txBody>
      </p:sp>
      <p:pic>
        <p:nvPicPr>
          <p:cNvPr id="12" name="Picture 9" descr="440px-Nero_Glyptothek_Munich_321"/>
          <p:cNvPicPr>
            <a:picLocks noChangeAspect="1" noChangeArrowheads="1"/>
          </p:cNvPicPr>
          <p:nvPr/>
        </p:nvPicPr>
        <p:blipFill>
          <a:blip r:embed="rId4" cstate="print"/>
          <a:srcRect/>
          <a:stretch>
            <a:fillRect/>
          </a:stretch>
        </p:blipFill>
        <p:spPr bwMode="auto">
          <a:xfrm>
            <a:off x="4786314" y="1643050"/>
            <a:ext cx="1268413" cy="1727200"/>
          </a:xfrm>
          <a:prstGeom prst="rect">
            <a:avLst/>
          </a:prstGeom>
          <a:noFill/>
        </p:spPr>
      </p:pic>
      <p:sp>
        <p:nvSpPr>
          <p:cNvPr id="13" name="Text Box 10"/>
          <p:cNvSpPr txBox="1">
            <a:spLocks noChangeArrowheads="1"/>
          </p:cNvSpPr>
          <p:nvPr/>
        </p:nvSpPr>
        <p:spPr bwMode="auto">
          <a:xfrm>
            <a:off x="4643438" y="3357562"/>
            <a:ext cx="1657350" cy="457200"/>
          </a:xfrm>
          <a:prstGeom prst="rect">
            <a:avLst/>
          </a:prstGeom>
          <a:noFill/>
          <a:ln w="9525">
            <a:noFill/>
            <a:miter lim="800000"/>
            <a:headEnd/>
            <a:tailEnd/>
          </a:ln>
          <a:effectLst/>
        </p:spPr>
        <p:txBody>
          <a:bodyPr>
            <a:spAutoFit/>
          </a:bodyPr>
          <a:lstStyle/>
          <a:p>
            <a:pPr>
              <a:spcBef>
                <a:spcPct val="50000"/>
              </a:spcBef>
            </a:pPr>
            <a:r>
              <a:rPr lang="de-DE" sz="1200" dirty="0"/>
              <a:t>Nero, </a:t>
            </a:r>
            <a:r>
              <a:rPr lang="de-DE" sz="1200" dirty="0" smtClean="0"/>
              <a:t/>
            </a:r>
            <a:br>
              <a:rPr lang="de-DE" sz="1200" dirty="0" smtClean="0"/>
            </a:br>
            <a:r>
              <a:rPr lang="de-DE" sz="1200" dirty="0" smtClean="0"/>
              <a:t>Glyptothek </a:t>
            </a:r>
            <a:r>
              <a:rPr lang="de-DE" sz="1200" dirty="0"/>
              <a:t>München</a:t>
            </a:r>
          </a:p>
        </p:txBody>
      </p:sp>
      <p:pic>
        <p:nvPicPr>
          <p:cNvPr id="14" name="Picture 15" descr="449px-Vespasianus01_pushkin"/>
          <p:cNvPicPr>
            <a:picLocks noChangeAspect="1" noChangeArrowheads="1"/>
          </p:cNvPicPr>
          <p:nvPr/>
        </p:nvPicPr>
        <p:blipFill>
          <a:blip r:embed="rId5" cstate="print"/>
          <a:srcRect/>
          <a:stretch>
            <a:fillRect/>
          </a:stretch>
        </p:blipFill>
        <p:spPr bwMode="auto">
          <a:xfrm>
            <a:off x="4644008" y="3861048"/>
            <a:ext cx="1419244" cy="1892931"/>
          </a:xfrm>
          <a:prstGeom prst="rect">
            <a:avLst/>
          </a:prstGeom>
          <a:noFill/>
        </p:spPr>
      </p:pic>
      <p:sp>
        <p:nvSpPr>
          <p:cNvPr id="15" name="Text Box 16"/>
          <p:cNvSpPr txBox="1">
            <a:spLocks noChangeArrowheads="1"/>
          </p:cNvSpPr>
          <p:nvPr/>
        </p:nvSpPr>
        <p:spPr bwMode="auto">
          <a:xfrm>
            <a:off x="4571975" y="5786454"/>
            <a:ext cx="1800225" cy="646331"/>
          </a:xfrm>
          <a:prstGeom prst="rect">
            <a:avLst/>
          </a:prstGeom>
          <a:noFill/>
          <a:ln w="9525">
            <a:noFill/>
            <a:miter lim="800000"/>
            <a:headEnd/>
            <a:tailEnd/>
          </a:ln>
          <a:effectLst/>
        </p:spPr>
        <p:txBody>
          <a:bodyPr>
            <a:spAutoFit/>
          </a:bodyPr>
          <a:lstStyle/>
          <a:p>
            <a:pPr>
              <a:spcBef>
                <a:spcPct val="50000"/>
              </a:spcBef>
            </a:pPr>
            <a:r>
              <a:rPr lang="de-DE" sz="1200" dirty="0"/>
              <a:t>Vespasian, </a:t>
            </a:r>
            <a:r>
              <a:rPr lang="de-DE" sz="1200" dirty="0" smtClean="0"/>
              <a:t/>
            </a:r>
            <a:br>
              <a:rPr lang="de-DE" sz="1200" dirty="0" smtClean="0"/>
            </a:br>
            <a:r>
              <a:rPr lang="de-DE" sz="1200" dirty="0" smtClean="0"/>
              <a:t>Puschkin </a:t>
            </a:r>
            <a:r>
              <a:rPr lang="de-DE" sz="1200" dirty="0"/>
              <a:t>Museum, Moskau</a:t>
            </a:r>
          </a:p>
        </p:txBody>
      </p:sp>
      <p:pic>
        <p:nvPicPr>
          <p:cNvPr id="16" name="Picture 17" descr="503px-Head_Titus_Glyptothek_Munich_338"/>
          <p:cNvPicPr>
            <a:picLocks noChangeAspect="1" noChangeArrowheads="1"/>
          </p:cNvPicPr>
          <p:nvPr/>
        </p:nvPicPr>
        <p:blipFill>
          <a:blip r:embed="rId6" cstate="print"/>
          <a:srcRect/>
          <a:stretch>
            <a:fillRect/>
          </a:stretch>
        </p:blipFill>
        <p:spPr bwMode="auto">
          <a:xfrm>
            <a:off x="2915816" y="4077071"/>
            <a:ext cx="1368152" cy="1632181"/>
          </a:xfrm>
          <a:prstGeom prst="rect">
            <a:avLst/>
          </a:prstGeom>
          <a:noFill/>
        </p:spPr>
      </p:pic>
      <p:sp>
        <p:nvSpPr>
          <p:cNvPr id="17" name="Text Box 18"/>
          <p:cNvSpPr txBox="1">
            <a:spLocks noChangeArrowheads="1"/>
          </p:cNvSpPr>
          <p:nvPr/>
        </p:nvSpPr>
        <p:spPr bwMode="auto">
          <a:xfrm>
            <a:off x="2987824" y="5733256"/>
            <a:ext cx="1720857" cy="457200"/>
          </a:xfrm>
          <a:prstGeom prst="rect">
            <a:avLst/>
          </a:prstGeom>
          <a:noFill/>
          <a:ln w="9525">
            <a:noFill/>
            <a:miter lim="800000"/>
            <a:headEnd/>
            <a:tailEnd/>
          </a:ln>
          <a:effectLst/>
        </p:spPr>
        <p:txBody>
          <a:bodyPr wrap="square">
            <a:spAutoFit/>
          </a:bodyPr>
          <a:lstStyle/>
          <a:p>
            <a:pPr>
              <a:spcBef>
                <a:spcPct val="50000"/>
              </a:spcBef>
            </a:pPr>
            <a:r>
              <a:rPr lang="de-DE" sz="1200" dirty="0"/>
              <a:t>Titus, </a:t>
            </a:r>
            <a:r>
              <a:rPr lang="de-DE" sz="1200" dirty="0" smtClean="0"/>
              <a:t/>
            </a:r>
            <a:br>
              <a:rPr lang="de-DE" sz="1200" dirty="0" smtClean="0"/>
            </a:br>
            <a:r>
              <a:rPr lang="de-DE" sz="1200" dirty="0" smtClean="0"/>
              <a:t>Glyptothek </a:t>
            </a:r>
            <a:r>
              <a:rPr lang="de-DE" sz="1200" dirty="0"/>
              <a:t>München</a:t>
            </a:r>
          </a:p>
        </p:txBody>
      </p:sp>
      <p:sp>
        <p:nvSpPr>
          <p:cNvPr id="18" name="Textfeld 17"/>
          <p:cNvSpPr txBox="1"/>
          <p:nvPr/>
        </p:nvSpPr>
        <p:spPr>
          <a:xfrm>
            <a:off x="6359090" y="1628800"/>
            <a:ext cx="2389374" cy="861774"/>
          </a:xfrm>
          <a:prstGeom prst="rect">
            <a:avLst/>
          </a:prstGeom>
          <a:solidFill>
            <a:schemeClr val="bg1"/>
          </a:solidFill>
        </p:spPr>
        <p:txBody>
          <a:bodyPr wrap="square" rtlCol="0">
            <a:spAutoFit/>
          </a:bodyPr>
          <a:lstStyle/>
          <a:p>
            <a:r>
              <a:rPr lang="de-DE" sz="1000" dirty="0" smtClean="0">
                <a:solidFill>
                  <a:srgbClr val="002060"/>
                </a:solidFill>
              </a:rPr>
              <a:t>Augustus 	31 v. Chr. – 14 n. Chr. </a:t>
            </a:r>
          </a:p>
          <a:p>
            <a:r>
              <a:rPr lang="de-DE" sz="1000" dirty="0" smtClean="0">
                <a:solidFill>
                  <a:srgbClr val="002060"/>
                </a:solidFill>
              </a:rPr>
              <a:t>Tiberius                14-37 n. Chr.</a:t>
            </a:r>
          </a:p>
          <a:p>
            <a:r>
              <a:rPr lang="de-DE" sz="1000" dirty="0" smtClean="0">
                <a:solidFill>
                  <a:srgbClr val="002060"/>
                </a:solidFill>
              </a:rPr>
              <a:t>Nero                      54-68 n. Chr.  </a:t>
            </a:r>
          </a:p>
          <a:p>
            <a:r>
              <a:rPr lang="de-DE" sz="1000" dirty="0" smtClean="0">
                <a:solidFill>
                  <a:srgbClr val="002060"/>
                </a:solidFill>
              </a:rPr>
              <a:t>Vespasian             68-78 n. Chr.</a:t>
            </a:r>
          </a:p>
          <a:p>
            <a:r>
              <a:rPr lang="de-DE" sz="1000" dirty="0" smtClean="0">
                <a:solidFill>
                  <a:srgbClr val="002060"/>
                </a:solidFill>
              </a:rPr>
              <a:t>Titus                       78-81 n. Chr.</a:t>
            </a:r>
          </a:p>
        </p:txBody>
      </p:sp>
      <p:pic>
        <p:nvPicPr>
          <p:cNvPr id="19" name="Picture 6" descr="titusbogen"/>
          <p:cNvPicPr>
            <a:picLocks noChangeAspect="1" noChangeArrowheads="1"/>
          </p:cNvPicPr>
          <p:nvPr/>
        </p:nvPicPr>
        <p:blipFill>
          <a:blip r:embed="rId7" cstate="print"/>
          <a:srcRect/>
          <a:stretch>
            <a:fillRect/>
          </a:stretch>
        </p:blipFill>
        <p:spPr bwMode="auto">
          <a:xfrm>
            <a:off x="6300192" y="2636912"/>
            <a:ext cx="1358446" cy="1080120"/>
          </a:xfrm>
          <a:prstGeom prst="rect">
            <a:avLst/>
          </a:prstGeom>
          <a:noFill/>
          <a:ln w="9525">
            <a:noFill/>
            <a:miter lim="800000"/>
            <a:headEnd/>
            <a:tailEnd/>
          </a:ln>
        </p:spPr>
      </p:pic>
      <p:pic>
        <p:nvPicPr>
          <p:cNvPr id="20" name="Picture 5" descr="Titus_Arch"/>
          <p:cNvPicPr>
            <a:picLocks noChangeAspect="1" noChangeArrowheads="1"/>
          </p:cNvPicPr>
          <p:nvPr/>
        </p:nvPicPr>
        <p:blipFill>
          <a:blip r:embed="rId8" cstate="print"/>
          <a:srcRect/>
          <a:stretch>
            <a:fillRect/>
          </a:stretch>
        </p:blipFill>
        <p:spPr bwMode="auto">
          <a:xfrm>
            <a:off x="6388742" y="3861048"/>
            <a:ext cx="1204484" cy="1440160"/>
          </a:xfrm>
          <a:prstGeom prst="rect">
            <a:avLst/>
          </a:prstGeom>
          <a:noFill/>
          <a:ln w="9525">
            <a:noFill/>
            <a:miter lim="800000"/>
            <a:headEnd/>
            <a:tailEnd/>
          </a:ln>
        </p:spPr>
      </p:pic>
      <p:pic>
        <p:nvPicPr>
          <p:cNvPr id="21" name="Picture 2" descr="C:\Dokumente und Einstellungen\User\Desktop\Zubehör\Eigene Bilder\Rom2005\RomIV 2005\imm006_7.jpg"/>
          <p:cNvPicPr>
            <a:picLocks noChangeAspect="1" noChangeArrowheads="1"/>
          </p:cNvPicPr>
          <p:nvPr/>
        </p:nvPicPr>
        <p:blipFill>
          <a:blip r:embed="rId9" cstate="print"/>
          <a:srcRect/>
          <a:stretch>
            <a:fillRect/>
          </a:stretch>
        </p:blipFill>
        <p:spPr bwMode="auto">
          <a:xfrm>
            <a:off x="7884368" y="4797152"/>
            <a:ext cx="878552" cy="1317828"/>
          </a:xfrm>
          <a:prstGeom prst="rect">
            <a:avLst/>
          </a:prstGeom>
          <a:noFill/>
        </p:spPr>
      </p:pic>
      <p:sp>
        <p:nvSpPr>
          <p:cNvPr id="22" name="Textfeld 21"/>
          <p:cNvSpPr txBox="1"/>
          <p:nvPr/>
        </p:nvSpPr>
        <p:spPr>
          <a:xfrm>
            <a:off x="6444208" y="5539298"/>
            <a:ext cx="1224136" cy="553998"/>
          </a:xfrm>
          <a:prstGeom prst="rect">
            <a:avLst/>
          </a:prstGeom>
          <a:noFill/>
        </p:spPr>
        <p:txBody>
          <a:bodyPr wrap="square" rtlCol="0">
            <a:spAutoFit/>
          </a:bodyPr>
          <a:lstStyle/>
          <a:p>
            <a:r>
              <a:rPr lang="de-DE" sz="1000" dirty="0" smtClean="0"/>
              <a:t>Der </a:t>
            </a:r>
            <a:r>
              <a:rPr lang="de-DE" sz="1000" dirty="0" err="1" smtClean="0"/>
              <a:t>Titutsbogen</a:t>
            </a:r>
            <a:r>
              <a:rPr lang="de-DE" sz="1000" dirty="0" smtClean="0"/>
              <a:t> beim Forum </a:t>
            </a:r>
            <a:r>
              <a:rPr lang="de-DE" sz="1000" dirty="0" err="1" smtClean="0"/>
              <a:t>Romanum</a:t>
            </a:r>
            <a:endParaRPr lang="de-DE" sz="1000" dirty="0"/>
          </a:p>
        </p:txBody>
      </p:sp>
      <p:pic>
        <p:nvPicPr>
          <p:cNvPr id="23" name="Picture 6" descr="758px-Roman_Empire_125_de_svg"/>
          <p:cNvPicPr>
            <a:picLocks noChangeAspect="1" noChangeArrowheads="1"/>
          </p:cNvPicPr>
          <p:nvPr/>
        </p:nvPicPr>
        <p:blipFill>
          <a:blip r:embed="rId10" cstate="print"/>
          <a:srcRect/>
          <a:stretch>
            <a:fillRect/>
          </a:stretch>
        </p:blipFill>
        <p:spPr bwMode="auto">
          <a:xfrm>
            <a:off x="600020" y="5517232"/>
            <a:ext cx="1019652" cy="80576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downRight)">
                                      <p:cBhvr>
                                        <p:cTn id="13" dur="1000"/>
                                        <p:tgtEl>
                                          <p:spTgt spid="10"/>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strips(downRight)">
                                      <p:cBhvr>
                                        <p:cTn id="16" dur="10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strips(downRight)">
                                      <p:cBhvr>
                                        <p:cTn id="21" dur="1000"/>
                                        <p:tgtEl>
                                          <p:spTgt spid="12"/>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strips(downRight)">
                                      <p:cBhvr>
                                        <p:cTn id="24" dur="10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strips(downLeft)">
                                      <p:cBhvr>
                                        <p:cTn id="29" dur="1000"/>
                                        <p:tgtEl>
                                          <p:spTgt spid="14"/>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strips(downLeft)">
                                      <p:cBhvr>
                                        <p:cTn id="32" dur="1000"/>
                                        <p:tgtEl>
                                          <p:spTgt spid="15"/>
                                        </p:tgtEl>
                                      </p:cBhvr>
                                    </p:animEffect>
                                  </p:childTnLst>
                                </p:cTn>
                              </p:par>
                            </p:childTnLst>
                          </p:cTn>
                        </p:par>
                        <p:par>
                          <p:cTn id="33" fill="hold">
                            <p:stCondLst>
                              <p:cond delay="1000"/>
                            </p:stCondLst>
                            <p:childTnLst>
                              <p:par>
                                <p:cTn id="34" presetID="18" presetClass="entr" presetSubtype="12" fill="hold"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strips(downLeft)">
                                      <p:cBhvr>
                                        <p:cTn id="36" dur="1000"/>
                                        <p:tgtEl>
                                          <p:spTgt spid="16"/>
                                        </p:tgtEl>
                                      </p:cBhvr>
                                    </p:animEffect>
                                  </p:childTnLst>
                                </p:cTn>
                              </p:par>
                              <p:par>
                                <p:cTn id="37" presetID="18" presetClass="entr" presetSubtype="12"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strips(downLeft)">
                                      <p:cBhvr>
                                        <p:cTn id="39" dur="1000"/>
                                        <p:tgtEl>
                                          <p:spTgt spid="17"/>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9"/>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childTnLst>
                                </p:cTn>
                              </p:par>
                            </p:childTnLst>
                          </p:cTn>
                        </p:par>
                        <p:par>
                          <p:cTn id="50" fill="hold">
                            <p:stCondLst>
                              <p:cond delay="0"/>
                            </p:stCondLst>
                            <p:childTnLst>
                              <p:par>
                                <p:cTn id="51" presetID="18" presetClass="entr" presetSubtype="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strips(downRight)">
                                      <p:cBhvr>
                                        <p:cTn id="53" dur="3000"/>
                                        <p:tgtEl>
                                          <p:spTgt spid="20"/>
                                        </p:tgtEl>
                                      </p:cBhvr>
                                    </p:animEffect>
                                  </p:childTnLst>
                                </p:cTn>
                              </p:par>
                            </p:childTnLst>
                          </p:cTn>
                        </p:par>
                        <p:par>
                          <p:cTn id="54" fill="hold">
                            <p:stCondLst>
                              <p:cond delay="3000"/>
                            </p:stCondLst>
                            <p:childTnLst>
                              <p:par>
                                <p:cTn id="55" presetID="18" presetClass="entr" presetSubtype="6" fill="hold"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strips(downRight)">
                                      <p:cBhvr>
                                        <p:cTn id="57" dur="3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3" grpId="0"/>
      <p:bldP spid="15" grpId="0"/>
      <p:bldP spid="17" grpId="0"/>
      <p:bldP spid="18" grpId="0" animBg="1"/>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3. Der Rahmen: Juden und Christen im Imperium </a:t>
            </a:r>
            <a:r>
              <a:rPr lang="de-DE" sz="2400" dirty="0" err="1" smtClean="0">
                <a:solidFill>
                  <a:srgbClr val="002060"/>
                </a:solidFill>
              </a:rPr>
              <a:t>Romanum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18</a:t>
            </a:fld>
            <a:endParaRPr lang="de-DE"/>
          </a:p>
        </p:txBody>
      </p:sp>
      <p:pic>
        <p:nvPicPr>
          <p:cNvPr id="6" name="Picture 5" descr="herodpal"/>
          <p:cNvPicPr>
            <a:picLocks noChangeAspect="1" noChangeArrowheads="1"/>
          </p:cNvPicPr>
          <p:nvPr/>
        </p:nvPicPr>
        <p:blipFill>
          <a:blip r:embed="rId2" cstate="print"/>
          <a:srcRect/>
          <a:stretch>
            <a:fillRect/>
          </a:stretch>
        </p:blipFill>
        <p:spPr bwMode="auto">
          <a:xfrm>
            <a:off x="2205808" y="3501008"/>
            <a:ext cx="2346648" cy="2520280"/>
          </a:xfrm>
          <a:prstGeom prst="rect">
            <a:avLst/>
          </a:prstGeom>
          <a:noFill/>
        </p:spPr>
      </p:pic>
      <p:pic>
        <p:nvPicPr>
          <p:cNvPr id="8" name="Picture 5" descr="8_Palaeestina_Jesus0202"/>
          <p:cNvPicPr>
            <a:picLocks noChangeAspect="1" noChangeArrowheads="1"/>
          </p:cNvPicPr>
          <p:nvPr/>
        </p:nvPicPr>
        <p:blipFill>
          <a:blip r:embed="rId3" cstate="print"/>
          <a:srcRect/>
          <a:stretch>
            <a:fillRect/>
          </a:stretch>
        </p:blipFill>
        <p:spPr bwMode="auto">
          <a:xfrm>
            <a:off x="4860032" y="1700808"/>
            <a:ext cx="3960440" cy="4333187"/>
          </a:xfrm>
          <a:prstGeom prst="rect">
            <a:avLst/>
          </a:prstGeom>
          <a:noFill/>
        </p:spPr>
      </p:pic>
      <p:pic>
        <p:nvPicPr>
          <p:cNvPr id="10" name="Picture 5" descr="180px-Raimondi3 Kupoersticjh Raphael 1509"/>
          <p:cNvPicPr>
            <a:picLocks noGrp="1" noChangeAspect="1" noChangeArrowheads="1"/>
          </p:cNvPicPr>
          <p:nvPr>
            <p:ph sz="quarter" idx="1"/>
          </p:nvPr>
        </p:nvPicPr>
        <p:blipFill>
          <a:blip r:embed="rId4" cstate="print"/>
          <a:srcRect/>
          <a:stretch>
            <a:fillRect/>
          </a:stretch>
        </p:blipFill>
        <p:spPr bwMode="auto">
          <a:xfrm>
            <a:off x="323528" y="1484785"/>
            <a:ext cx="2035266" cy="1368151"/>
          </a:xfrm>
          <a:prstGeom prst="rect">
            <a:avLst/>
          </a:prstGeom>
          <a:noFill/>
          <a:ln w="9525">
            <a:noFill/>
            <a:miter lim="800000"/>
            <a:headEnd/>
            <a:tailEnd/>
          </a:ln>
        </p:spPr>
      </p:pic>
      <p:sp>
        <p:nvSpPr>
          <p:cNvPr id="11" name="Text Box 7"/>
          <p:cNvSpPr txBox="1">
            <a:spLocks noChangeArrowheads="1"/>
          </p:cNvSpPr>
          <p:nvPr/>
        </p:nvSpPr>
        <p:spPr bwMode="auto">
          <a:xfrm>
            <a:off x="2411760" y="1484784"/>
            <a:ext cx="2016224" cy="461665"/>
          </a:xfrm>
          <a:prstGeom prst="rect">
            <a:avLst/>
          </a:prstGeom>
          <a:noFill/>
          <a:ln w="9525">
            <a:noFill/>
            <a:miter lim="800000"/>
            <a:headEnd/>
            <a:tailEnd/>
          </a:ln>
        </p:spPr>
        <p:txBody>
          <a:bodyPr wrap="square">
            <a:spAutoFit/>
          </a:bodyPr>
          <a:lstStyle/>
          <a:p>
            <a:pPr>
              <a:spcBef>
                <a:spcPct val="50000"/>
              </a:spcBef>
            </a:pPr>
            <a:r>
              <a:rPr lang="de-DE" sz="1200" dirty="0"/>
              <a:t>Raffael, </a:t>
            </a:r>
            <a:r>
              <a:rPr lang="de-DE" sz="1200" dirty="0" smtClean="0"/>
              <a:t/>
            </a:r>
            <a:br>
              <a:rPr lang="de-DE" sz="1200" dirty="0" smtClean="0"/>
            </a:br>
            <a:r>
              <a:rPr lang="de-DE" sz="1200" dirty="0" smtClean="0"/>
              <a:t>Kupferstich </a:t>
            </a:r>
            <a:r>
              <a:rPr lang="de-DE" sz="1200" dirty="0"/>
              <a:t>1509</a:t>
            </a:r>
          </a:p>
        </p:txBody>
      </p:sp>
      <p:pic>
        <p:nvPicPr>
          <p:cNvPr id="12" name="Picture 5" descr="200px-Herodium_from_above_2"/>
          <p:cNvPicPr>
            <a:picLocks noChangeAspect="1" noChangeArrowheads="1"/>
          </p:cNvPicPr>
          <p:nvPr/>
        </p:nvPicPr>
        <p:blipFill>
          <a:blip r:embed="rId5" cstate="print"/>
          <a:srcRect/>
          <a:stretch>
            <a:fillRect/>
          </a:stretch>
        </p:blipFill>
        <p:spPr bwMode="auto">
          <a:xfrm>
            <a:off x="7164288" y="4778537"/>
            <a:ext cx="1656184" cy="1242751"/>
          </a:xfrm>
          <a:prstGeom prst="rect">
            <a:avLst/>
          </a:prstGeom>
          <a:noFill/>
          <a:ln w="9525">
            <a:noFill/>
            <a:miter lim="800000"/>
            <a:headEnd/>
            <a:tailEnd/>
          </a:ln>
        </p:spPr>
      </p:pic>
      <p:sp>
        <p:nvSpPr>
          <p:cNvPr id="13" name="Text Box 6"/>
          <p:cNvSpPr txBox="1">
            <a:spLocks noChangeArrowheads="1"/>
          </p:cNvSpPr>
          <p:nvPr/>
        </p:nvSpPr>
        <p:spPr bwMode="auto">
          <a:xfrm>
            <a:off x="5651822" y="5981218"/>
            <a:ext cx="3168650" cy="400110"/>
          </a:xfrm>
          <a:prstGeom prst="rect">
            <a:avLst/>
          </a:prstGeom>
          <a:noFill/>
          <a:ln w="9525">
            <a:noFill/>
            <a:miter lim="800000"/>
            <a:headEnd/>
            <a:tailEnd/>
          </a:ln>
        </p:spPr>
        <p:txBody>
          <a:bodyPr>
            <a:spAutoFit/>
          </a:bodyPr>
          <a:lstStyle/>
          <a:p>
            <a:pPr algn="r">
              <a:spcBef>
                <a:spcPct val="50000"/>
              </a:spcBef>
            </a:pPr>
            <a:r>
              <a:rPr lang="de-DE" sz="1000" dirty="0" err="1"/>
              <a:t>Herodeion</a:t>
            </a:r>
            <a:r>
              <a:rPr lang="de-DE" sz="1000" dirty="0"/>
              <a:t> </a:t>
            </a:r>
            <a:br>
              <a:rPr lang="de-DE" sz="1000" dirty="0"/>
            </a:br>
            <a:r>
              <a:rPr lang="de-DE" sz="1000" dirty="0"/>
              <a:t>südlich von Bethlehem</a:t>
            </a:r>
          </a:p>
        </p:txBody>
      </p:sp>
      <p:pic>
        <p:nvPicPr>
          <p:cNvPr id="14" name="Picture 8" descr="Tempel"/>
          <p:cNvPicPr>
            <a:picLocks noChangeAspect="1" noChangeArrowheads="1"/>
          </p:cNvPicPr>
          <p:nvPr/>
        </p:nvPicPr>
        <p:blipFill>
          <a:blip r:embed="rId6" cstate="print"/>
          <a:srcRect/>
          <a:stretch>
            <a:fillRect/>
          </a:stretch>
        </p:blipFill>
        <p:spPr bwMode="auto">
          <a:xfrm>
            <a:off x="323528" y="4653136"/>
            <a:ext cx="1833666" cy="1348507"/>
          </a:xfrm>
          <a:prstGeom prst="rect">
            <a:avLst/>
          </a:prstGeom>
          <a:noFill/>
          <a:ln w="9525">
            <a:noFill/>
            <a:miter lim="800000"/>
            <a:headEnd/>
            <a:tailEnd/>
          </a:ln>
        </p:spPr>
      </p:pic>
      <p:pic>
        <p:nvPicPr>
          <p:cNvPr id="15" name="Picture 7" descr="Tempelberg Jerusalem"/>
          <p:cNvPicPr>
            <a:picLocks noChangeAspect="1" noChangeArrowheads="1"/>
          </p:cNvPicPr>
          <p:nvPr/>
        </p:nvPicPr>
        <p:blipFill>
          <a:blip r:embed="rId7" cstate="print"/>
          <a:srcRect/>
          <a:stretch>
            <a:fillRect/>
          </a:stretch>
        </p:blipFill>
        <p:spPr>
          <a:xfrm>
            <a:off x="323528" y="2924944"/>
            <a:ext cx="1233588" cy="1656085"/>
          </a:xfrm>
          <a:prstGeom prst="rect">
            <a:avLst/>
          </a:prstGeom>
          <a:noFill/>
        </p:spPr>
      </p:pic>
      <p:sp>
        <p:nvSpPr>
          <p:cNvPr id="16" name="Text Box 9"/>
          <p:cNvSpPr txBox="1">
            <a:spLocks noChangeArrowheads="1"/>
          </p:cNvSpPr>
          <p:nvPr/>
        </p:nvSpPr>
        <p:spPr bwMode="auto">
          <a:xfrm>
            <a:off x="323528" y="6093296"/>
            <a:ext cx="1800671" cy="246221"/>
          </a:xfrm>
          <a:prstGeom prst="rect">
            <a:avLst/>
          </a:prstGeom>
          <a:noFill/>
          <a:ln w="9525">
            <a:noFill/>
            <a:miter lim="800000"/>
            <a:headEnd/>
            <a:tailEnd/>
          </a:ln>
        </p:spPr>
        <p:txBody>
          <a:bodyPr wrap="square">
            <a:spAutoFit/>
          </a:bodyPr>
          <a:lstStyle/>
          <a:p>
            <a:pPr>
              <a:spcBef>
                <a:spcPct val="50000"/>
              </a:spcBef>
            </a:pPr>
            <a:r>
              <a:rPr lang="de-DE" sz="1000" dirty="0"/>
              <a:t>Tempel von Jerusalem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4. Die Anfange: Jesus – Ostern – Pfingsten</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19</a:t>
            </a:fld>
            <a:endParaRPr lang="de-DE"/>
          </a:p>
        </p:txBody>
      </p:sp>
      <p:sp>
        <p:nvSpPr>
          <p:cNvPr id="6" name="Inhaltsplatzhalter 5"/>
          <p:cNvSpPr>
            <a:spLocks noGrp="1"/>
          </p:cNvSpPr>
          <p:nvPr>
            <p:ph sz="half" idx="1"/>
          </p:nvPr>
        </p:nvSpPr>
        <p:spPr>
          <a:xfrm>
            <a:off x="301752" y="1483576"/>
            <a:ext cx="4038600" cy="4681728"/>
          </a:xfrm>
        </p:spPr>
        <p:txBody>
          <a:bodyPr>
            <a:normAutofit fontScale="77500" lnSpcReduction="20000"/>
          </a:bodyPr>
          <a:lstStyle/>
          <a:p>
            <a:r>
              <a:rPr lang="de-DE" dirty="0" smtClean="0"/>
              <a:t>Mk 1,14-17</a:t>
            </a:r>
          </a:p>
          <a:p>
            <a:pPr>
              <a:buNone/>
            </a:pPr>
            <a:r>
              <a:rPr lang="de-DE" baseline="30000" dirty="0" smtClean="0"/>
              <a:t>	14</a:t>
            </a:r>
            <a:r>
              <a:rPr lang="de-DE" dirty="0" smtClean="0"/>
              <a:t>Nach der Auslieferung des Johannes kam Jesus nach Galiläa und verkündete das Evangelium Gottes:</a:t>
            </a:r>
          </a:p>
          <a:p>
            <a:pPr>
              <a:buNone/>
            </a:pPr>
            <a:r>
              <a:rPr lang="de-DE" dirty="0" smtClean="0"/>
              <a:t>	„</a:t>
            </a:r>
            <a:r>
              <a:rPr lang="de-DE" baseline="30000" dirty="0" smtClean="0"/>
              <a:t>15</a:t>
            </a:r>
            <a:r>
              <a:rPr lang="de-DE" dirty="0" smtClean="0"/>
              <a:t>Erfüllt ist die Zeit </a:t>
            </a:r>
            <a:br>
              <a:rPr lang="de-DE" dirty="0" smtClean="0"/>
            </a:br>
            <a:r>
              <a:rPr lang="de-DE" dirty="0" smtClean="0"/>
              <a:t>und nahegekommen ist die Herrschaft Gottes. </a:t>
            </a:r>
            <a:br>
              <a:rPr lang="de-DE" dirty="0" smtClean="0"/>
            </a:br>
            <a:r>
              <a:rPr lang="de-DE" dirty="0" smtClean="0"/>
              <a:t>Kehrt um </a:t>
            </a:r>
            <a:br>
              <a:rPr lang="de-DE" dirty="0" smtClean="0"/>
            </a:br>
            <a:r>
              <a:rPr lang="de-DE" dirty="0" smtClean="0"/>
              <a:t>und glaubt an das Evangelium!“</a:t>
            </a:r>
          </a:p>
          <a:p>
            <a:pPr>
              <a:buNone/>
            </a:pPr>
            <a:r>
              <a:rPr lang="de-DE" dirty="0" smtClean="0"/>
              <a:t>	</a:t>
            </a:r>
            <a:r>
              <a:rPr lang="de-DE" baseline="30000" dirty="0" smtClean="0"/>
              <a:t>16</a:t>
            </a:r>
            <a:r>
              <a:rPr lang="de-DE" dirty="0" smtClean="0"/>
              <a:t>Und er ging am See von Galiläa entlang und sah Simon und Andreas, den Bruder des Simon, Netze ins Meer werfen; denn sie waren Fischer. </a:t>
            </a:r>
            <a:r>
              <a:rPr lang="de-DE" baseline="30000" dirty="0" smtClean="0"/>
              <a:t>17</a:t>
            </a:r>
            <a:r>
              <a:rPr lang="de-DE" dirty="0" smtClean="0"/>
              <a:t>Und Jesus sagte ihnen: „Kommt, mir nach, ich werde machen, dass ihr Menschenfischer werdet.“</a:t>
            </a:r>
            <a:endParaRPr lang="de-DE" baseline="30000" dirty="0" smtClean="0"/>
          </a:p>
        </p:txBody>
      </p:sp>
      <p:pic>
        <p:nvPicPr>
          <p:cNvPr id="9" name="Inhaltsplatzhalter 6" descr="RRTLV021_Israel_Zwischen_Dan_und_Beersheba2.jpg"/>
          <p:cNvPicPr>
            <a:picLocks noGrp="1" noChangeAspect="1"/>
          </p:cNvPicPr>
          <p:nvPr>
            <p:ph sz="half" idx="2"/>
          </p:nvPr>
        </p:nvPicPr>
        <p:blipFill>
          <a:blip r:embed="rId2" cstate="print"/>
          <a:stretch>
            <a:fillRect/>
          </a:stretch>
        </p:blipFill>
        <p:spPr>
          <a:xfrm>
            <a:off x="5259387" y="1411758"/>
            <a:ext cx="3121025" cy="4681538"/>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a:xfrm>
            <a:off x="4644008" y="2780928"/>
            <a:ext cx="4248472" cy="648072"/>
          </a:xfrm>
          <a:prstGeom prst="rect">
            <a:avLst/>
          </a:prstGeom>
          <a:solidFill>
            <a:srgbClr val="002060"/>
          </a:solidFill>
          <a:ln w="25400" cap="sq">
            <a:solidFill>
              <a:srgbClr val="BDD3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p:cNvSpPr>
            <a:spLocks noGrp="1"/>
          </p:cNvSpPr>
          <p:nvPr>
            <p:ph type="title"/>
          </p:nvPr>
        </p:nvSpPr>
        <p:spPr/>
        <p:txBody>
          <a:bodyPr>
            <a:normAutofit/>
          </a:bodyPr>
          <a:lstStyle/>
          <a:p>
            <a:pPr algn="l"/>
            <a:r>
              <a:rPr lang="de-DE" sz="2400" dirty="0" smtClean="0">
                <a:solidFill>
                  <a:srgbClr val="002060"/>
                </a:solidFill>
              </a:rPr>
              <a:t>1. Das Thema und die Methode</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2</a:t>
            </a:fld>
            <a:endParaRPr lang="de-DE"/>
          </a:p>
        </p:txBody>
      </p:sp>
      <p:sp>
        <p:nvSpPr>
          <p:cNvPr id="3" name="Inhaltsplatzhalter 2"/>
          <p:cNvSpPr>
            <a:spLocks noGrp="1"/>
          </p:cNvSpPr>
          <p:nvPr>
            <p:ph sz="half" idx="1"/>
          </p:nvPr>
        </p:nvSpPr>
        <p:spPr>
          <a:xfrm>
            <a:off x="301752" y="1483576"/>
            <a:ext cx="4038600" cy="4681728"/>
          </a:xfrm>
        </p:spPr>
        <p:txBody>
          <a:bodyPr>
            <a:normAutofit fontScale="47500" lnSpcReduction="20000"/>
          </a:bodyPr>
          <a:lstStyle/>
          <a:p>
            <a:pPr>
              <a:buClr>
                <a:schemeClr val="bg1"/>
              </a:buClr>
            </a:pPr>
            <a:r>
              <a:rPr lang="de-DE" dirty="0" smtClean="0"/>
              <a:t>Gal 4,4f.</a:t>
            </a:r>
            <a:br>
              <a:rPr lang="de-DE" dirty="0" smtClean="0"/>
            </a:br>
            <a:r>
              <a:rPr lang="de-DE" baseline="30000" dirty="0" smtClean="0"/>
              <a:t>4</a:t>
            </a:r>
            <a:r>
              <a:rPr lang="de-DE" dirty="0" smtClean="0"/>
              <a:t>Als aber die Fülle der Zeit gekommen war, sandte Gott seinen Sohn, geboren von einer Frau, dem Gesetz unterstellt, </a:t>
            </a:r>
            <a:r>
              <a:rPr lang="de-DE" baseline="30000" dirty="0" smtClean="0"/>
              <a:t>5</a:t>
            </a:r>
            <a:r>
              <a:rPr lang="de-DE" dirty="0" smtClean="0"/>
              <a:t>damit er die unter dem Gesetz freikaufe und wir die Gottessohnschaft erhielten.</a:t>
            </a:r>
            <a:endParaRPr lang="de-DE" dirty="0"/>
          </a:p>
        </p:txBody>
      </p:sp>
      <p:sp>
        <p:nvSpPr>
          <p:cNvPr id="6" name="Inhaltsplatzhalter 5"/>
          <p:cNvSpPr>
            <a:spLocks noGrp="1"/>
          </p:cNvSpPr>
          <p:nvPr>
            <p:ph sz="half" idx="2"/>
          </p:nvPr>
        </p:nvSpPr>
        <p:spPr>
          <a:xfrm>
            <a:off x="4355976" y="1483576"/>
            <a:ext cx="4644008" cy="4681728"/>
          </a:xfrm>
        </p:spPr>
        <p:txBody>
          <a:bodyPr>
            <a:normAutofit fontScale="47500" lnSpcReduction="20000"/>
          </a:bodyPr>
          <a:lstStyle/>
          <a:p>
            <a:r>
              <a:rPr lang="de-DE" sz="2800" dirty="0" smtClean="0"/>
              <a:t>1Kor 15,1-11</a:t>
            </a:r>
            <a:br>
              <a:rPr lang="de-DE" sz="2800" dirty="0" smtClean="0"/>
            </a:br>
            <a:r>
              <a:rPr lang="de-DE" sz="2800" baseline="30000" dirty="0" smtClean="0"/>
              <a:t>1</a:t>
            </a:r>
            <a:r>
              <a:rPr lang="de-DE" sz="2800" dirty="0" smtClean="0"/>
              <a:t>Ich erkläre euch, Brüder, das Evangelium, das ich euch verkündet habe, das ihr auch angenommen habt, in dem ihr Stand gewonnen habt, </a:t>
            </a:r>
            <a:r>
              <a:rPr lang="de-DE" sz="2800" baseline="30000" dirty="0" smtClean="0"/>
              <a:t>2</a:t>
            </a:r>
            <a:r>
              <a:rPr lang="de-DE" sz="2800" dirty="0" smtClean="0"/>
              <a:t>durch das ihr auch gerettet werdet, wenn ihr das Wort, das ich euch verkündet habe, festhaltet, ihr wäret denn umsonst zum Glauben gekommen. </a:t>
            </a:r>
            <a:r>
              <a:rPr lang="de-DE" sz="2800" baseline="30000" dirty="0" smtClean="0"/>
              <a:t>3</a:t>
            </a:r>
            <a:r>
              <a:rPr lang="de-DE" sz="2800" dirty="0" smtClean="0"/>
              <a:t>Denn überliefert habe ich euch als erstes, was auch ich empfangen habe: </a:t>
            </a:r>
            <a:br>
              <a:rPr lang="de-DE" sz="2800" dirty="0" smtClean="0"/>
            </a:br>
            <a:r>
              <a:rPr lang="de-DE" sz="2800" dirty="0" smtClean="0"/>
              <a:t>Christus starb für unsre Sünden nach den Schriften</a:t>
            </a:r>
            <a:br>
              <a:rPr lang="de-DE" sz="2800" dirty="0" smtClean="0"/>
            </a:br>
            <a:r>
              <a:rPr lang="de-DE" sz="2800" baseline="30000" dirty="0" smtClean="0"/>
              <a:t>4</a:t>
            </a:r>
            <a:r>
              <a:rPr lang="de-DE" sz="2800" dirty="0" smtClean="0"/>
              <a:t>und ward begraben </a:t>
            </a:r>
            <a:br>
              <a:rPr lang="de-DE" sz="2800" dirty="0" smtClean="0"/>
            </a:br>
            <a:r>
              <a:rPr lang="de-DE" sz="2800" dirty="0" smtClean="0"/>
              <a:t>und wurde auferweckt am dritten Tage nach den Schriften </a:t>
            </a:r>
            <a:br>
              <a:rPr lang="de-DE" sz="2800" dirty="0" smtClean="0"/>
            </a:br>
            <a:r>
              <a:rPr lang="de-DE" sz="2800" baseline="30000" dirty="0" smtClean="0"/>
              <a:t>5</a:t>
            </a:r>
            <a:r>
              <a:rPr lang="de-DE" sz="2800" dirty="0" smtClean="0"/>
              <a:t>und erschien dem Kephas, dann den Zwölfen,</a:t>
            </a:r>
            <a:br>
              <a:rPr lang="de-DE" sz="2800" dirty="0" smtClean="0"/>
            </a:br>
            <a:r>
              <a:rPr lang="de-DE" sz="2800" baseline="30000" dirty="0" smtClean="0"/>
              <a:t>6</a:t>
            </a:r>
            <a:r>
              <a:rPr lang="de-DE" sz="2800" dirty="0" smtClean="0"/>
              <a:t>danach erschien er mehr als 500 Brüdern auf einmal, von denen die meisten bis heute leben, einige aber gestorben sind; </a:t>
            </a:r>
            <a:r>
              <a:rPr lang="de-DE" sz="2800" baseline="30000" dirty="0" smtClean="0"/>
              <a:t>7</a:t>
            </a:r>
            <a:r>
              <a:rPr lang="de-DE" sz="2800" dirty="0" smtClean="0"/>
              <a:t>danach erschien er Jakobus, danach den Aposteln allen. </a:t>
            </a:r>
            <a:r>
              <a:rPr lang="de-DE" sz="2800" baseline="30000" dirty="0" smtClean="0"/>
              <a:t>8</a:t>
            </a:r>
            <a:r>
              <a:rPr lang="de-DE" sz="2800" dirty="0" smtClean="0"/>
              <a:t>Als letztem aber von allen, gleichsam der Nachgeburt, erschien er mir. </a:t>
            </a:r>
            <a:r>
              <a:rPr lang="de-DE" sz="2800" baseline="30000" dirty="0" smtClean="0"/>
              <a:t>9</a:t>
            </a:r>
            <a:r>
              <a:rPr lang="de-DE" sz="2800" dirty="0" smtClean="0"/>
              <a:t>Denn ich bin der geringste  der Apostel, der ich nicht wert bin, Apostel zu heißen, weil ich die Kirche Gottes verfolgt habe. </a:t>
            </a:r>
            <a:r>
              <a:rPr lang="de-DE" sz="2800" baseline="30000" dirty="0" smtClean="0"/>
              <a:t>10</a:t>
            </a:r>
            <a:r>
              <a:rPr lang="de-DE" sz="2800" dirty="0" smtClean="0"/>
              <a:t>Doch durch Gottes Gnade bin ich, der ich bin, und seine Gnade ist in mir nicht leer geworden, sondern mehr als alle anderen habe ich mich bemüht – nicht ich, sondern die Gnade Gottes mit mir. </a:t>
            </a:r>
            <a:r>
              <a:rPr lang="de-DE" sz="2800" baseline="30000" dirty="0" smtClean="0"/>
              <a:t>11</a:t>
            </a:r>
            <a:r>
              <a:rPr lang="de-DE" sz="2800" dirty="0" smtClean="0"/>
              <a:t>Ob also ich oder jene: So verkünden wir, und so seid ihr zum Glauben gekommen. </a:t>
            </a:r>
            <a:endParaRPr lang="de-DE"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4. Die Anfange: Jesus – Ostern – Pfingsten</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20</a:t>
            </a:fld>
            <a:endParaRPr lang="de-DE"/>
          </a:p>
        </p:txBody>
      </p:sp>
      <p:sp>
        <p:nvSpPr>
          <p:cNvPr id="6" name="Inhaltsplatzhalter 5"/>
          <p:cNvSpPr>
            <a:spLocks noGrp="1"/>
          </p:cNvSpPr>
          <p:nvPr>
            <p:ph sz="half" idx="1"/>
          </p:nvPr>
        </p:nvSpPr>
        <p:spPr/>
        <p:txBody>
          <a:bodyPr/>
          <a:lstStyle/>
          <a:p>
            <a:r>
              <a:rPr lang="de-DE" dirty="0" smtClean="0"/>
              <a:t>Mk 14,25</a:t>
            </a:r>
            <a:br>
              <a:rPr lang="de-DE" dirty="0" smtClean="0"/>
            </a:br>
            <a:r>
              <a:rPr lang="de-DE" dirty="0" smtClean="0"/>
              <a:t>„Amen, ich sage euch: Ich werde nicht mehr vom Gewächs des Weinstocks trinken, bis ich wieder trinken werde im Reich Gottes.“</a:t>
            </a:r>
          </a:p>
        </p:txBody>
      </p:sp>
      <p:pic>
        <p:nvPicPr>
          <p:cNvPr id="9" name="Inhaltsplatzhalter 7" descr="Abendmahlsaal.jpg"/>
          <p:cNvPicPr>
            <a:picLocks noGrp="1" noChangeAspect="1"/>
          </p:cNvPicPr>
          <p:nvPr>
            <p:ph sz="half" idx="2"/>
          </p:nvPr>
        </p:nvPicPr>
        <p:blipFill>
          <a:blip r:embed="rId2" cstate="print"/>
          <a:stretch>
            <a:fillRect/>
          </a:stretch>
        </p:blipFill>
        <p:spPr>
          <a:xfrm>
            <a:off x="5004048" y="1628800"/>
            <a:ext cx="3590925" cy="2476500"/>
          </a:xfrm>
        </p:spPr>
      </p:pic>
      <p:sp>
        <p:nvSpPr>
          <p:cNvPr id="10" name="Textfeld 9"/>
          <p:cNvSpPr txBox="1"/>
          <p:nvPr/>
        </p:nvSpPr>
        <p:spPr>
          <a:xfrm>
            <a:off x="4857752" y="4152133"/>
            <a:ext cx="3857652" cy="276999"/>
          </a:xfrm>
          <a:prstGeom prst="rect">
            <a:avLst/>
          </a:prstGeom>
          <a:noFill/>
        </p:spPr>
        <p:txBody>
          <a:bodyPr wrap="square" rtlCol="0">
            <a:spAutoFit/>
          </a:bodyPr>
          <a:lstStyle/>
          <a:p>
            <a:r>
              <a:rPr lang="de-DE" sz="1200" dirty="0" smtClean="0"/>
              <a:t>Das Obergemach auf dem Zion in Jerusalem</a:t>
            </a:r>
            <a:endParaRPr lang="de-DE" sz="12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4. Die Anfange: Jesus – Ostern – Pfingsten</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21</a:t>
            </a:fld>
            <a:endParaRPr lang="de-DE"/>
          </a:p>
        </p:txBody>
      </p:sp>
      <p:sp>
        <p:nvSpPr>
          <p:cNvPr id="6" name="Inhaltsplatzhalter 5"/>
          <p:cNvSpPr>
            <a:spLocks noGrp="1"/>
          </p:cNvSpPr>
          <p:nvPr>
            <p:ph sz="half" idx="1"/>
          </p:nvPr>
        </p:nvSpPr>
        <p:spPr/>
        <p:txBody>
          <a:bodyPr>
            <a:normAutofit fontScale="92500" lnSpcReduction="10000"/>
          </a:bodyPr>
          <a:lstStyle/>
          <a:p>
            <a:r>
              <a:rPr lang="de-DE" dirty="0" smtClean="0"/>
              <a:t>Mk 10,32</a:t>
            </a:r>
            <a:br>
              <a:rPr lang="de-DE" dirty="0" smtClean="0"/>
            </a:br>
            <a:r>
              <a:rPr lang="de-DE" dirty="0" smtClean="0"/>
              <a:t>Sie waren auf dem Weg, hinaufzugehen nach Jerusalem. Und Jesus war es, der voranging, und sie fürchteten sich, die ihm nachfolgten. Da nahm er die Zwölf zu sich und begann, ihnen zu sagen, was ihm widerfahren werde …</a:t>
            </a:r>
          </a:p>
          <a:p>
            <a:r>
              <a:rPr lang="de-DE" dirty="0" smtClean="0"/>
              <a:t>Mt 23,8</a:t>
            </a:r>
            <a:br>
              <a:rPr lang="de-DE" dirty="0" smtClean="0"/>
            </a:br>
            <a:r>
              <a:rPr lang="de-DE" dirty="0" smtClean="0"/>
              <a:t>„Einer ist euer Lehrer; ihr alle aber seid Brüder.“</a:t>
            </a:r>
          </a:p>
        </p:txBody>
      </p:sp>
      <p:sp>
        <p:nvSpPr>
          <p:cNvPr id="8" name="Inhaltsplatzhalter 7"/>
          <p:cNvSpPr>
            <a:spLocks noGrp="1"/>
          </p:cNvSpPr>
          <p:nvPr>
            <p:ph sz="half" idx="2"/>
          </p:nvPr>
        </p:nvSpPr>
        <p:spPr/>
        <p:txBody>
          <a:bodyPr>
            <a:normAutofit fontScale="92500" lnSpcReduction="10000"/>
          </a:bodyPr>
          <a:lstStyle/>
          <a:p>
            <a:r>
              <a:rPr lang="de-DE" dirty="0" smtClean="0"/>
              <a:t>Mk 6,7</a:t>
            </a:r>
            <a:br>
              <a:rPr lang="de-DE" dirty="0" smtClean="0"/>
            </a:br>
            <a:r>
              <a:rPr lang="de-DE" dirty="0" smtClean="0"/>
              <a:t>Und er berief die Zwölf und sandte sie je zwei und zwei und gab ihnen Macht über die unreinen Geister. </a:t>
            </a:r>
          </a:p>
          <a:p>
            <a:r>
              <a:rPr lang="de-DE" dirty="0" smtClean="0"/>
              <a:t>Mt 9,37f.</a:t>
            </a:r>
            <a:br>
              <a:rPr lang="de-DE" dirty="0" smtClean="0"/>
            </a:br>
            <a:r>
              <a:rPr lang="de-DE" dirty="0" smtClean="0"/>
              <a:t>„Die Ernte ist groß, aber die Arbeiter sind wenige. Bittet  also den Herrn der Ernte, dass er Arbeiter in seine Ernte sende.“</a:t>
            </a:r>
          </a:p>
          <a:p>
            <a:endParaRPr lang="de-DE" dirty="0"/>
          </a:p>
        </p:txBody>
      </p:sp>
      <p:pic>
        <p:nvPicPr>
          <p:cNvPr id="9" name="Inhaltsplatzhalter 6" descr="Arbeiter-Weinberg-Ernte_jpg_540.jpg"/>
          <p:cNvPicPr>
            <a:picLocks noChangeAspect="1"/>
          </p:cNvPicPr>
          <p:nvPr/>
        </p:nvPicPr>
        <p:blipFill>
          <a:blip r:embed="rId2" cstate="print"/>
          <a:stretch>
            <a:fillRect/>
          </a:stretch>
        </p:blipFill>
        <p:spPr>
          <a:xfrm>
            <a:off x="5004048" y="5013176"/>
            <a:ext cx="2557782" cy="12931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4. Die Anfange: Jesus – Ostern – Pfingsten</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22</a:t>
            </a:fld>
            <a:endParaRPr lang="de-DE"/>
          </a:p>
        </p:txBody>
      </p:sp>
      <p:sp>
        <p:nvSpPr>
          <p:cNvPr id="6" name="Inhaltsplatzhalter 5"/>
          <p:cNvSpPr>
            <a:spLocks noGrp="1"/>
          </p:cNvSpPr>
          <p:nvPr>
            <p:ph sz="half" idx="1"/>
          </p:nvPr>
        </p:nvSpPr>
        <p:spPr>
          <a:xfrm>
            <a:off x="301752" y="1483576"/>
            <a:ext cx="4038600" cy="4681728"/>
          </a:xfrm>
        </p:spPr>
        <p:txBody>
          <a:bodyPr>
            <a:normAutofit fontScale="77500" lnSpcReduction="20000"/>
          </a:bodyPr>
          <a:lstStyle/>
          <a:p>
            <a:r>
              <a:rPr lang="de-DE" dirty="0" smtClean="0"/>
              <a:t>Mk 14,22-25</a:t>
            </a:r>
            <a:br>
              <a:rPr lang="de-DE" dirty="0" smtClean="0"/>
            </a:br>
            <a:r>
              <a:rPr lang="de-DE" baseline="30000" dirty="0" smtClean="0"/>
              <a:t>22</a:t>
            </a:r>
            <a:r>
              <a:rPr lang="de-DE" dirty="0" smtClean="0"/>
              <a:t>Und während sie aßen, </a:t>
            </a:r>
            <a:br>
              <a:rPr lang="de-DE" dirty="0" smtClean="0"/>
            </a:br>
            <a:r>
              <a:rPr lang="de-DE" dirty="0" smtClean="0"/>
              <a:t>nahm </a:t>
            </a:r>
            <a:br>
              <a:rPr lang="de-DE" dirty="0" smtClean="0"/>
            </a:br>
            <a:r>
              <a:rPr lang="de-DE" dirty="0" smtClean="0"/>
              <a:t>er Brot, segnete es, brach es und gab es ihnen und sagte: „Das ist mein Leib.“ </a:t>
            </a:r>
            <a:br>
              <a:rPr lang="de-DE" dirty="0" smtClean="0"/>
            </a:br>
            <a:r>
              <a:rPr lang="de-DE" dirty="0" smtClean="0"/>
              <a:t/>
            </a:r>
            <a:br>
              <a:rPr lang="de-DE" dirty="0" smtClean="0"/>
            </a:br>
            <a:r>
              <a:rPr lang="de-DE" baseline="30000" dirty="0" smtClean="0"/>
              <a:t>23</a:t>
            </a:r>
            <a:r>
              <a:rPr lang="de-DE" dirty="0" smtClean="0"/>
              <a:t>Und er nahm den Becher, dankte, gab ihn ihnen, und sie tranken alle daraus, </a:t>
            </a:r>
            <a:r>
              <a:rPr lang="de-DE" baseline="30000" dirty="0" smtClean="0"/>
              <a:t>24</a:t>
            </a:r>
            <a:r>
              <a:rPr lang="de-DE" dirty="0" smtClean="0"/>
              <a:t>und er sagte: „Dies ist mein Blut des Bundes, das für viele vergossen wird.</a:t>
            </a:r>
            <a:br>
              <a:rPr lang="de-DE" dirty="0" smtClean="0"/>
            </a:br>
            <a:r>
              <a:rPr lang="de-DE" dirty="0" smtClean="0"/>
              <a:t/>
            </a:r>
            <a:br>
              <a:rPr lang="de-DE" dirty="0" smtClean="0"/>
            </a:br>
            <a:r>
              <a:rPr lang="de-DE" baseline="30000" dirty="0" smtClean="0"/>
              <a:t>25</a:t>
            </a:r>
            <a:r>
              <a:rPr lang="de-DE" dirty="0" smtClean="0"/>
              <a:t>Amen, sage ich euch: Ich werde nicht mehr trinken vom Gewächs des Weinstocks, bis ich wieder trinken werde im Reich Gottes.“</a:t>
            </a:r>
          </a:p>
        </p:txBody>
      </p:sp>
      <p:sp>
        <p:nvSpPr>
          <p:cNvPr id="8" name="Inhaltsplatzhalter 7"/>
          <p:cNvSpPr>
            <a:spLocks noGrp="1"/>
          </p:cNvSpPr>
          <p:nvPr>
            <p:ph sz="half" idx="2"/>
          </p:nvPr>
        </p:nvSpPr>
        <p:spPr>
          <a:xfrm>
            <a:off x="4800600" y="1483576"/>
            <a:ext cx="4038600" cy="4681728"/>
          </a:xfrm>
        </p:spPr>
        <p:txBody>
          <a:bodyPr>
            <a:normAutofit fontScale="77500" lnSpcReduction="20000"/>
          </a:bodyPr>
          <a:lstStyle/>
          <a:p>
            <a:r>
              <a:rPr lang="de-DE" dirty="0" smtClean="0"/>
              <a:t>1Kor 11,23ff.</a:t>
            </a:r>
            <a:br>
              <a:rPr lang="de-DE" dirty="0" smtClean="0"/>
            </a:br>
            <a:r>
              <a:rPr lang="de-DE" baseline="30000" dirty="0" smtClean="0"/>
              <a:t>23</a:t>
            </a:r>
            <a:r>
              <a:rPr lang="de-DE" dirty="0" smtClean="0"/>
              <a:t>Der Herr Jesus, in der Nacht, da er ausgeliefert wurde, nahm er Brot, </a:t>
            </a:r>
            <a:r>
              <a:rPr lang="de-DE" baseline="30000" dirty="0" smtClean="0"/>
              <a:t>24</a:t>
            </a:r>
            <a:r>
              <a:rPr lang="de-DE" dirty="0" smtClean="0"/>
              <a:t>und dankte und </a:t>
            </a:r>
            <a:r>
              <a:rPr lang="de-DE" dirty="0" err="1" smtClean="0"/>
              <a:t>brach’s</a:t>
            </a:r>
            <a:r>
              <a:rPr lang="de-DE" dirty="0" smtClean="0"/>
              <a:t> und sagte: „Das ist mein Leib für euch. Dies tut zu meinem Gedächtnis“ </a:t>
            </a:r>
            <a:br>
              <a:rPr lang="de-DE" dirty="0" smtClean="0"/>
            </a:br>
            <a:r>
              <a:rPr lang="de-DE" baseline="30000" dirty="0" smtClean="0"/>
              <a:t>25</a:t>
            </a:r>
            <a:r>
              <a:rPr lang="de-DE" dirty="0" smtClean="0"/>
              <a:t>Gleichermaßen auch der Becher nach dem Mahl, </a:t>
            </a:r>
            <a:br>
              <a:rPr lang="de-DE" dirty="0" smtClean="0"/>
            </a:br>
            <a:r>
              <a:rPr lang="de-DE" dirty="0" smtClean="0"/>
              <a:t/>
            </a:r>
            <a:br>
              <a:rPr lang="de-DE" dirty="0" smtClean="0"/>
            </a:br>
            <a:r>
              <a:rPr lang="de-DE" dirty="0" smtClean="0"/>
              <a:t>zu dem er sagte: „Dieser Becher ist der neue Bund in meinem Blut. Dies tut, wann immer ihr trinkt, zu meinem Gedächtnis.“ </a:t>
            </a:r>
            <a:br>
              <a:rPr lang="de-DE" dirty="0" smtClean="0"/>
            </a:br>
            <a:r>
              <a:rPr lang="de-DE" baseline="30000" dirty="0" smtClean="0"/>
              <a:t>26</a:t>
            </a:r>
            <a:r>
              <a:rPr lang="de-DE" dirty="0" smtClean="0"/>
              <a:t>Denn wann immer ihr dieses Brot esst und den Becher trinkt, verkündet ihr den Tod des Herrn, bis er kommt.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4. Die Anfange: Jesus – Ostern – Pfingsten</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23</a:t>
            </a:fld>
            <a:endParaRPr lang="de-DE"/>
          </a:p>
        </p:txBody>
      </p:sp>
      <p:sp>
        <p:nvSpPr>
          <p:cNvPr id="7" name="Inhaltsplatzhalter 6"/>
          <p:cNvSpPr>
            <a:spLocks noGrp="1"/>
          </p:cNvSpPr>
          <p:nvPr>
            <p:ph sz="quarter" idx="1"/>
          </p:nvPr>
        </p:nvSpPr>
        <p:spPr/>
        <p:txBody>
          <a:bodyPr>
            <a:normAutofit fontScale="92500" lnSpcReduction="20000"/>
          </a:bodyPr>
          <a:lstStyle/>
          <a:p>
            <a:r>
              <a:rPr lang="de-DE" dirty="0" smtClean="0"/>
              <a:t>Mt 28,16-20</a:t>
            </a:r>
            <a:br>
              <a:rPr lang="de-DE" dirty="0" smtClean="0"/>
            </a:br>
            <a:r>
              <a:rPr lang="de-DE" baseline="30000" dirty="0" smtClean="0"/>
              <a:t>16</a:t>
            </a:r>
            <a:r>
              <a:rPr lang="de-DE" dirty="0" smtClean="0"/>
              <a:t>Die elf Jünger aber gingen nach Galiläa auf den Berg, den Jesus ihnen gewiesen hatte, </a:t>
            </a:r>
            <a:r>
              <a:rPr lang="de-DE" baseline="30000" dirty="0" smtClean="0"/>
              <a:t>17</a:t>
            </a:r>
            <a:r>
              <a:rPr lang="de-DE" dirty="0" smtClean="0"/>
              <a:t>und als sie ihn sahen, fielen sie nieder, zweifelten aber.  </a:t>
            </a:r>
            <a:br>
              <a:rPr lang="de-DE" dirty="0" smtClean="0"/>
            </a:br>
            <a:r>
              <a:rPr lang="de-DE" baseline="30000" dirty="0" smtClean="0"/>
              <a:t>18</a:t>
            </a:r>
            <a:r>
              <a:rPr lang="de-DE" dirty="0" smtClean="0"/>
              <a:t>Da ging Jesus auf sie zu und sagte ihnen: </a:t>
            </a:r>
            <a:br>
              <a:rPr lang="de-DE" dirty="0" smtClean="0"/>
            </a:br>
            <a:r>
              <a:rPr lang="de-DE" dirty="0" smtClean="0"/>
              <a:t>„Mir ist alle Macht gegeben im Himmel und auf Erden.</a:t>
            </a:r>
            <a:br>
              <a:rPr lang="de-DE" dirty="0" smtClean="0"/>
            </a:br>
            <a:r>
              <a:rPr lang="de-DE" dirty="0" smtClean="0"/>
              <a:t>	</a:t>
            </a:r>
            <a:r>
              <a:rPr lang="de-DE" baseline="30000" dirty="0" smtClean="0"/>
              <a:t>19</a:t>
            </a:r>
            <a:r>
              <a:rPr lang="de-DE" dirty="0" smtClean="0"/>
              <a:t>Geht </a:t>
            </a:r>
            <a:br>
              <a:rPr lang="de-DE" dirty="0" smtClean="0"/>
            </a:br>
            <a:r>
              <a:rPr lang="de-DE" dirty="0" smtClean="0"/>
              <a:t>	und macht alle Völker zu Jüngern,</a:t>
            </a:r>
            <a:br>
              <a:rPr lang="de-DE" dirty="0" smtClean="0"/>
            </a:br>
            <a:r>
              <a:rPr lang="de-DE" dirty="0" smtClean="0"/>
              <a:t>		indem ihr sie tauft auf den Namen des Vaters 			und des Sohnes und des Heiligen Geistes</a:t>
            </a:r>
            <a:br>
              <a:rPr lang="de-DE" dirty="0" smtClean="0"/>
            </a:br>
            <a:r>
              <a:rPr lang="de-DE" dirty="0" smtClean="0"/>
              <a:t>		</a:t>
            </a:r>
            <a:r>
              <a:rPr lang="de-DE" baseline="30000" dirty="0" smtClean="0"/>
              <a:t>20</a:t>
            </a:r>
            <a:r>
              <a:rPr lang="de-DE" dirty="0" smtClean="0"/>
              <a:t>und sie lehrt, alles zu halten, </a:t>
            </a:r>
            <a:br>
              <a:rPr lang="de-DE" dirty="0" smtClean="0"/>
            </a:br>
            <a:r>
              <a:rPr lang="de-DE" dirty="0" smtClean="0"/>
              <a:t>		was ich euch geboten habe.</a:t>
            </a:r>
            <a:br>
              <a:rPr lang="de-DE" dirty="0" smtClean="0"/>
            </a:br>
            <a:r>
              <a:rPr lang="de-DE" dirty="0" smtClean="0"/>
              <a:t>Und siehe, ich bin bei euch alle Tage bis ans Ende der Welt.“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4. Die Anfange: Jesus – Ostern – Pfingsten</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24</a:t>
            </a:fld>
            <a:endParaRPr lang="de-DE"/>
          </a:p>
        </p:txBody>
      </p:sp>
      <p:sp>
        <p:nvSpPr>
          <p:cNvPr id="7" name="Inhaltsplatzhalter 6"/>
          <p:cNvSpPr>
            <a:spLocks noGrp="1"/>
          </p:cNvSpPr>
          <p:nvPr>
            <p:ph sz="quarter" idx="1"/>
          </p:nvPr>
        </p:nvSpPr>
        <p:spPr/>
        <p:txBody>
          <a:bodyPr>
            <a:normAutofit/>
          </a:bodyPr>
          <a:lstStyle/>
          <a:p>
            <a:endParaRPr lang="de-DE" dirty="0" smtClean="0"/>
          </a:p>
        </p:txBody>
      </p:sp>
      <p:pic>
        <p:nvPicPr>
          <p:cNvPr id="6" name="Picture 6" descr="11f_1150"/>
          <p:cNvPicPr>
            <a:picLocks noChangeAspect="1" noChangeArrowheads="1"/>
          </p:cNvPicPr>
          <p:nvPr/>
        </p:nvPicPr>
        <p:blipFill>
          <a:blip r:embed="rId2" cstate="print"/>
          <a:srcRect/>
          <a:stretch>
            <a:fillRect/>
          </a:stretch>
        </p:blipFill>
        <p:spPr>
          <a:xfrm>
            <a:off x="4788024" y="1484784"/>
            <a:ext cx="2880320" cy="4653774"/>
          </a:xfrm>
          <a:prstGeom prst="rect">
            <a:avLst/>
          </a:prstGeom>
          <a:noFill/>
          <a:ln/>
        </p:spPr>
      </p:pic>
      <p:sp>
        <p:nvSpPr>
          <p:cNvPr id="8" name="Text Box 7"/>
          <p:cNvSpPr txBox="1">
            <a:spLocks noChangeArrowheads="1"/>
          </p:cNvSpPr>
          <p:nvPr/>
        </p:nvSpPr>
        <p:spPr bwMode="auto">
          <a:xfrm>
            <a:off x="2483768" y="5696421"/>
            <a:ext cx="2232025" cy="396875"/>
          </a:xfrm>
          <a:prstGeom prst="rect">
            <a:avLst/>
          </a:prstGeom>
          <a:noFill/>
          <a:ln w="9525">
            <a:noFill/>
            <a:miter lim="800000"/>
            <a:headEnd/>
            <a:tailEnd/>
          </a:ln>
          <a:effectLst/>
        </p:spPr>
        <p:txBody>
          <a:bodyPr>
            <a:spAutoFit/>
          </a:bodyPr>
          <a:lstStyle/>
          <a:p>
            <a:pPr algn="r">
              <a:spcBef>
                <a:spcPct val="50000"/>
              </a:spcBef>
            </a:pPr>
            <a:r>
              <a:rPr lang="de-DE" sz="1000" dirty="0" err="1">
                <a:latin typeface="Arial" charset="0"/>
              </a:rPr>
              <a:t>Franzöische</a:t>
            </a:r>
            <a:r>
              <a:rPr lang="de-DE" sz="1000" dirty="0">
                <a:latin typeface="Arial" charset="0"/>
              </a:rPr>
              <a:t> Miniatur, 12. Jh. </a:t>
            </a:r>
            <a:r>
              <a:rPr lang="de-DE" sz="1000" dirty="0" err="1">
                <a:latin typeface="Arial" charset="0"/>
              </a:rPr>
              <a:t>Bibliothèque</a:t>
            </a:r>
            <a:r>
              <a:rPr lang="de-DE" sz="1000" dirty="0">
                <a:latin typeface="Arial" charset="0"/>
              </a:rPr>
              <a:t> Nationale, Paris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4. Die Anfange: Jesus – Ostern – Pfingsten</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25</a:t>
            </a:fld>
            <a:endParaRPr lang="de-DE"/>
          </a:p>
        </p:txBody>
      </p:sp>
      <p:sp>
        <p:nvSpPr>
          <p:cNvPr id="6" name="Inhaltsplatzhalter 5"/>
          <p:cNvSpPr>
            <a:spLocks noGrp="1"/>
          </p:cNvSpPr>
          <p:nvPr>
            <p:ph sz="half" idx="1"/>
          </p:nvPr>
        </p:nvSpPr>
        <p:spPr/>
        <p:txBody>
          <a:bodyPr>
            <a:normAutofit fontScale="92500" lnSpcReduction="20000"/>
          </a:bodyPr>
          <a:lstStyle/>
          <a:p>
            <a:endParaRPr lang="de-DE"/>
          </a:p>
        </p:txBody>
      </p:sp>
      <p:sp>
        <p:nvSpPr>
          <p:cNvPr id="8" name="Inhaltsplatzhalter 7"/>
          <p:cNvSpPr>
            <a:spLocks noGrp="1"/>
          </p:cNvSpPr>
          <p:nvPr>
            <p:ph sz="half" idx="2"/>
          </p:nvPr>
        </p:nvSpPr>
        <p:spPr>
          <a:xfrm>
            <a:off x="4800600" y="1483576"/>
            <a:ext cx="4038600" cy="4681728"/>
          </a:xfrm>
        </p:spPr>
        <p:txBody>
          <a:bodyPr>
            <a:normAutofit fontScale="92500" lnSpcReduction="20000"/>
          </a:bodyPr>
          <a:lstStyle/>
          <a:p>
            <a:r>
              <a:rPr lang="de-DE" dirty="0" smtClean="0"/>
              <a:t>Apg 2,9-11</a:t>
            </a:r>
            <a:br>
              <a:rPr lang="de-DE" dirty="0" smtClean="0"/>
            </a:br>
            <a:r>
              <a:rPr lang="de-DE" dirty="0" smtClean="0"/>
              <a:t>„Parther, Meder und </a:t>
            </a:r>
            <a:r>
              <a:rPr lang="de-DE" dirty="0" err="1" smtClean="0"/>
              <a:t>Elamiter</a:t>
            </a:r>
            <a:r>
              <a:rPr lang="de-DE" dirty="0" smtClean="0"/>
              <a:t>, Bewohner von Mesopotamien, Judäa und Kappadozien, von </a:t>
            </a:r>
            <a:r>
              <a:rPr lang="de-DE" dirty="0" err="1" smtClean="0"/>
              <a:t>Pontus</a:t>
            </a:r>
            <a:r>
              <a:rPr lang="de-DE" dirty="0" smtClean="0"/>
              <a:t> und Asien, von Phrygien und </a:t>
            </a:r>
            <a:r>
              <a:rPr lang="de-DE" dirty="0" err="1" smtClean="0"/>
              <a:t>Pamphylien</a:t>
            </a:r>
            <a:r>
              <a:rPr lang="de-DE" dirty="0" smtClean="0"/>
              <a:t>, von Ägypten und dem Gebiet Libyens nach </a:t>
            </a:r>
            <a:r>
              <a:rPr lang="de-DE" dirty="0" err="1" smtClean="0"/>
              <a:t>Zyrene</a:t>
            </a:r>
            <a:r>
              <a:rPr lang="de-DE" dirty="0" smtClean="0"/>
              <a:t> hin, auch die hier weilenden Römer, Juden und Proselyten, Kreter und Araber – wir hören sie in unseren Muttersprachen die Großtaten Gottes verkünden.“</a:t>
            </a:r>
          </a:p>
        </p:txBody>
      </p:sp>
      <p:pic>
        <p:nvPicPr>
          <p:cNvPr id="9" name="Picture 5" descr="8b7a11933723ad34270782ee53abe698"/>
          <p:cNvPicPr>
            <a:picLocks noChangeAspect="1" noChangeArrowheads="1"/>
          </p:cNvPicPr>
          <p:nvPr/>
        </p:nvPicPr>
        <p:blipFill>
          <a:blip r:embed="rId2" cstate="print"/>
          <a:srcRect/>
          <a:stretch>
            <a:fillRect/>
          </a:stretch>
        </p:blipFill>
        <p:spPr bwMode="auto">
          <a:xfrm>
            <a:off x="395536" y="1716768"/>
            <a:ext cx="4088496" cy="408849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5. Die Urgemeinde in Jerusalem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26</a:t>
            </a:fld>
            <a:endParaRPr lang="de-DE"/>
          </a:p>
        </p:txBody>
      </p:sp>
      <p:sp>
        <p:nvSpPr>
          <p:cNvPr id="7" name="Inhaltsplatzhalter 6"/>
          <p:cNvSpPr>
            <a:spLocks noGrp="1"/>
          </p:cNvSpPr>
          <p:nvPr>
            <p:ph sz="quarter" idx="1"/>
          </p:nvPr>
        </p:nvSpPr>
        <p:spPr/>
        <p:txBody>
          <a:bodyPr>
            <a:normAutofit fontScale="55000" lnSpcReduction="20000"/>
          </a:bodyPr>
          <a:lstStyle/>
          <a:p>
            <a:r>
              <a:rPr lang="de-DE" dirty="0" smtClean="0"/>
              <a:t>Gal 1,13-19</a:t>
            </a:r>
            <a:br>
              <a:rPr lang="de-DE" dirty="0" smtClean="0"/>
            </a:br>
            <a:r>
              <a:rPr lang="de-DE" baseline="30000" dirty="0" smtClean="0"/>
              <a:t>13</a:t>
            </a:r>
            <a:r>
              <a:rPr lang="de-DE" dirty="0" smtClean="0"/>
              <a:t>Denn ihr habt von meinem Wandel einst im Judentum gehört: dass ich maßlos die Kirche Gottes verfolgt habe und zu vernichten suchte </a:t>
            </a:r>
            <a:r>
              <a:rPr lang="de-DE" baseline="30000" dirty="0" smtClean="0"/>
              <a:t>14</a:t>
            </a:r>
            <a:r>
              <a:rPr lang="de-DE" dirty="0" smtClean="0"/>
              <a:t>und im Judentum Fortschritte machte mehr als viele Altersgenossen in meinem Volk, der ich ein überschäumender Eiferer meiner väterlichen Überlieferungen war. </a:t>
            </a:r>
            <a:r>
              <a:rPr lang="de-DE" baseline="30000" dirty="0" smtClean="0"/>
              <a:t>15</a:t>
            </a:r>
            <a:r>
              <a:rPr lang="de-DE" dirty="0" smtClean="0"/>
              <a:t>Als es aber Gott gefiel, der mich aus meiner Mutter Schoß ausgesondert und durch seine Gnade berufen hat, </a:t>
            </a:r>
            <a:r>
              <a:rPr lang="de-DE" baseline="30000" dirty="0" smtClean="0"/>
              <a:t>16</a:t>
            </a:r>
            <a:r>
              <a:rPr lang="de-DE" dirty="0" smtClean="0"/>
              <a:t>seinen Sohn in mir zu offenbaren, damit ich ihn den Heiden verkünde, zog ich nicht Fleisch noch Blut zurate, </a:t>
            </a:r>
            <a:r>
              <a:rPr lang="de-DE" baseline="30000" dirty="0" smtClean="0"/>
              <a:t>17</a:t>
            </a:r>
            <a:r>
              <a:rPr lang="de-DE" dirty="0" smtClean="0"/>
              <a:t>ging auch nicht nach Jerusalem hinauf zu den Aposteln vor mir, sondern ging weg nach Arabien und kehrte wieder nach Damaskus zurück. </a:t>
            </a:r>
            <a:r>
              <a:rPr lang="de-DE" baseline="30000" dirty="0" smtClean="0"/>
              <a:t>18</a:t>
            </a:r>
            <a:r>
              <a:rPr lang="de-DE" dirty="0" smtClean="0"/>
              <a:t>Erst drei Jahre später zog ich nach Jerusalem hoch, Kephas zu treffen, und blieb bei ihm vierzehn Tage. </a:t>
            </a:r>
            <a:r>
              <a:rPr lang="de-DE" baseline="30000" dirty="0" smtClean="0"/>
              <a:t>19</a:t>
            </a:r>
            <a:r>
              <a:rPr lang="de-DE" dirty="0" smtClean="0"/>
              <a:t>Einen der anderen Apostel sah ich nicht, außer Jakobus, den Bruder des Herrn.</a:t>
            </a:r>
          </a:p>
          <a:p>
            <a:r>
              <a:rPr lang="de-DE" dirty="0" smtClean="0"/>
              <a:t>Gal 2,1.6-10</a:t>
            </a:r>
            <a:br>
              <a:rPr lang="de-DE" dirty="0" smtClean="0"/>
            </a:br>
            <a:r>
              <a:rPr lang="de-DE" baseline="30000" dirty="0" smtClean="0"/>
              <a:t>1</a:t>
            </a:r>
            <a:r>
              <a:rPr lang="de-DE" dirty="0" smtClean="0"/>
              <a:t>Vierzehn Jahre später ging ich wieder nach Jerusalem hinauf, mit Barnabas, und nahm auch Titus mit. … </a:t>
            </a:r>
            <a:r>
              <a:rPr lang="de-DE" baseline="30000" dirty="0" smtClean="0"/>
              <a:t>6</a:t>
            </a:r>
            <a:r>
              <a:rPr lang="de-DE" dirty="0" smtClean="0"/>
              <a:t>Von denen aber, die Ansehen genießen – was immer einst war, macht für mich keinen Unterschied, Gott schaut nicht auf die Person – mir haben die Angesehenen nichts auferlegt, </a:t>
            </a:r>
            <a:r>
              <a:rPr lang="de-DE" baseline="30000" dirty="0" smtClean="0"/>
              <a:t>7</a:t>
            </a:r>
            <a:r>
              <a:rPr lang="de-DE" dirty="0" smtClean="0"/>
              <a:t>sondern als sie sahen, dass mir das Evangelium der </a:t>
            </a:r>
            <a:r>
              <a:rPr lang="de-DE" dirty="0" err="1" smtClean="0"/>
              <a:t>Unbeschnittenen</a:t>
            </a:r>
            <a:r>
              <a:rPr lang="de-DE" dirty="0" smtClean="0"/>
              <a:t> anvertraut war, so wie Petrus der Beschneidung;  </a:t>
            </a:r>
            <a:r>
              <a:rPr lang="de-DE" baseline="30000" dirty="0" smtClean="0"/>
              <a:t>8</a:t>
            </a:r>
            <a:r>
              <a:rPr lang="de-DE" dirty="0" smtClean="0"/>
              <a:t>weil der, der Petrus zum Apostolat der Beschneidung befähigt hat, mich für die Heiden befähigt hat, </a:t>
            </a:r>
            <a:r>
              <a:rPr lang="de-DE" baseline="30000" dirty="0" smtClean="0"/>
              <a:t>9</a:t>
            </a:r>
            <a:r>
              <a:rPr lang="de-DE" dirty="0" smtClean="0"/>
              <a:t>und die Gnade erkannten, die mir gegeben ist,  gaben Jakobus und Kephas und Johannes, die als Säulen gelten, mir und Barnabas die rechte Hand der Gemeinschaft, damit wir zu den Heiden, sie aber zur Beschneidung (gingen). </a:t>
            </a:r>
            <a:r>
              <a:rPr lang="de-DE" baseline="30000" dirty="0" smtClean="0"/>
              <a:t>10</a:t>
            </a:r>
            <a:r>
              <a:rPr lang="de-DE" dirty="0" smtClean="0"/>
              <a:t>Nur der Armen sollten wir gedenken, was ich mich auch zu tun bemüht habe. </a:t>
            </a:r>
          </a:p>
          <a:p>
            <a:r>
              <a:rPr lang="de-DE" dirty="0" smtClean="0"/>
              <a:t>1Kor 9,5</a:t>
            </a:r>
            <a:br>
              <a:rPr lang="de-DE" dirty="0" smtClean="0"/>
            </a:br>
            <a:r>
              <a:rPr lang="de-DE" dirty="0" smtClean="0"/>
              <a:t>Haben wir nicht das Recht, eine Schwester als Frau mitzunehmen, wie die anderen Apostel und die Brüder des Herrn und Kephas?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5. Die Urgemeinde in Jerusalem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27</a:t>
            </a:fld>
            <a:endParaRPr lang="de-DE"/>
          </a:p>
        </p:txBody>
      </p:sp>
      <p:sp>
        <p:nvSpPr>
          <p:cNvPr id="8" name="Inhaltsplatzhalter 7"/>
          <p:cNvSpPr>
            <a:spLocks noGrp="1"/>
          </p:cNvSpPr>
          <p:nvPr>
            <p:ph sz="half" idx="2"/>
          </p:nvPr>
        </p:nvSpPr>
        <p:spPr/>
        <p:txBody>
          <a:bodyPr/>
          <a:lstStyle/>
          <a:p>
            <a:endParaRPr lang="de-DE" dirty="0"/>
          </a:p>
        </p:txBody>
      </p:sp>
      <p:pic>
        <p:nvPicPr>
          <p:cNvPr id="9" name="Inhaltsplatzhalter 11" descr="lukas-ikone.bmp"/>
          <p:cNvPicPr>
            <a:picLocks noGrp="1" noChangeAspect="1"/>
          </p:cNvPicPr>
          <p:nvPr>
            <p:ph sz="half" idx="1"/>
          </p:nvPr>
        </p:nvPicPr>
        <p:blipFill>
          <a:blip r:embed="rId2" cstate="print"/>
          <a:stretch>
            <a:fillRect/>
          </a:stretch>
        </p:blipFill>
        <p:spPr>
          <a:xfrm>
            <a:off x="323528" y="1559277"/>
            <a:ext cx="3456384" cy="4678035"/>
          </a:xfrm>
        </p:spPr>
      </p:pic>
      <p:sp>
        <p:nvSpPr>
          <p:cNvPr id="11" name="Textfeld 10"/>
          <p:cNvSpPr txBox="1"/>
          <p:nvPr/>
        </p:nvSpPr>
        <p:spPr>
          <a:xfrm>
            <a:off x="4788024" y="5446965"/>
            <a:ext cx="3714776" cy="646331"/>
          </a:xfrm>
          <a:prstGeom prst="rect">
            <a:avLst/>
          </a:prstGeom>
          <a:noFill/>
        </p:spPr>
        <p:txBody>
          <a:bodyPr wrap="square" rtlCol="0">
            <a:spAutoFit/>
          </a:bodyPr>
          <a:lstStyle/>
          <a:p>
            <a:r>
              <a:rPr lang="de-DE" sz="1200" dirty="0" smtClean="0"/>
              <a:t>Lukas , der Maler</a:t>
            </a:r>
            <a:br>
              <a:rPr lang="de-DE" sz="1200" dirty="0" smtClean="0"/>
            </a:br>
            <a:r>
              <a:rPr lang="de-DE" sz="1200" dirty="0" smtClean="0"/>
              <a:t>Ikone aus dem 15. Jh.</a:t>
            </a:r>
          </a:p>
          <a:p>
            <a:r>
              <a:rPr lang="de-DE" sz="1200" dirty="0" smtClean="0"/>
              <a:t>Ikonenmuseum Recklinghausen</a:t>
            </a:r>
            <a:endParaRPr lang="de-DE" sz="1200" dirty="0"/>
          </a:p>
        </p:txBody>
      </p:sp>
      <p:sp>
        <p:nvSpPr>
          <p:cNvPr id="12" name="Textfeld 11"/>
          <p:cNvSpPr txBox="1"/>
          <p:nvPr/>
        </p:nvSpPr>
        <p:spPr>
          <a:xfrm>
            <a:off x="4788024" y="1513815"/>
            <a:ext cx="3888432" cy="3139321"/>
          </a:xfrm>
          <a:prstGeom prst="rect">
            <a:avLst/>
          </a:prstGeom>
          <a:solidFill>
            <a:srgbClr val="7D9CFF"/>
          </a:solidFill>
        </p:spPr>
        <p:txBody>
          <a:bodyPr wrap="square" rtlCol="0">
            <a:spAutoFit/>
          </a:bodyPr>
          <a:lstStyle/>
          <a:p>
            <a:r>
              <a:rPr lang="de-DE" dirty="0" smtClean="0">
                <a:solidFill>
                  <a:srgbClr val="002060"/>
                </a:solidFill>
              </a:rPr>
              <a:t>Das traditionelle Bild zeigt Lukas als den inspirierten Maler, der das echte Bild der Madonna mit dem Jesusbild erschafft. Diese Überlieferung korrespondiert mit der Anschaulichkeit der lukanischen Erzählkunst, nicht nur in der Weihnachtsgeschichte und im Evangelium, sondern auch in der Apostelgeschichte: Die Urgemeinde ist „wie gemalt“. </a:t>
            </a:r>
            <a:endParaRPr lang="de-DE"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5. Die Urgemeinde in Jerusalem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28</a:t>
            </a:fld>
            <a:endParaRPr lang="de-DE"/>
          </a:p>
        </p:txBody>
      </p:sp>
      <p:sp>
        <p:nvSpPr>
          <p:cNvPr id="6" name="Inhaltsplatzhalter 5"/>
          <p:cNvSpPr>
            <a:spLocks noGrp="1"/>
          </p:cNvSpPr>
          <p:nvPr>
            <p:ph sz="quarter" idx="1"/>
          </p:nvPr>
        </p:nvSpPr>
        <p:spPr/>
        <p:txBody>
          <a:bodyPr>
            <a:normAutofit fontScale="62500" lnSpcReduction="20000"/>
          </a:bodyPr>
          <a:lstStyle/>
          <a:p>
            <a:r>
              <a:rPr lang="de-DE" dirty="0" smtClean="0"/>
              <a:t>Apg 1,13ff.</a:t>
            </a:r>
            <a:br>
              <a:rPr lang="de-DE" dirty="0" smtClean="0"/>
            </a:br>
            <a:r>
              <a:rPr lang="de-DE" baseline="30000" dirty="0" smtClean="0"/>
              <a:t>13</a:t>
            </a:r>
            <a:r>
              <a:rPr lang="de-DE" dirty="0" smtClean="0"/>
              <a:t>Sie stiegen ins Obergemach, wo sie sich aufzuhalten pflegten: Petrus und Johannes und Jakobus und Andreas, Philippus und Thomas, Bartholomäus und Matthäus, Jakobus, Sohn des </a:t>
            </a:r>
            <a:r>
              <a:rPr lang="de-DE" dirty="0" err="1" smtClean="0"/>
              <a:t>Alphäus</a:t>
            </a:r>
            <a:r>
              <a:rPr lang="de-DE" dirty="0" smtClean="0"/>
              <a:t>, und Simon, der Zelot, und Judas, des Jakobus Sohn. </a:t>
            </a:r>
            <a:r>
              <a:rPr lang="de-DE" baseline="30000" dirty="0" smtClean="0"/>
              <a:t>14</a:t>
            </a:r>
            <a:r>
              <a:rPr lang="de-DE" dirty="0" smtClean="0"/>
              <a:t>Die alle waren beisammen im einmütigen  Gebet, gemeinsam mit den Frauen und mit Maria, der Mutter Jesu, und seinen Geschwistern. </a:t>
            </a:r>
            <a:r>
              <a:rPr lang="de-DE" baseline="30000" dirty="0" smtClean="0"/>
              <a:t>15</a:t>
            </a:r>
            <a:r>
              <a:rPr lang="de-DE" dirty="0" smtClean="0"/>
              <a:t>Und in diesen Tagen stand Petrus inmitten der Brüder auf – es war eine Menge von ungefähr 120 Menschen – und sagte:  …</a:t>
            </a:r>
          </a:p>
          <a:p>
            <a:r>
              <a:rPr lang="de-DE" dirty="0" smtClean="0"/>
              <a:t>Apg 2,7-10 </a:t>
            </a:r>
            <a:br>
              <a:rPr lang="de-DE" dirty="0" smtClean="0"/>
            </a:br>
            <a:r>
              <a:rPr lang="de-DE" baseline="30000" dirty="0" smtClean="0"/>
              <a:t>7</a:t>
            </a:r>
            <a:r>
              <a:rPr lang="de-DE" dirty="0" smtClean="0"/>
              <a:t>Sie erschraken und wunderten sich und sagten: „Siehe, sind nicht alle, die da reden, Galiläer? </a:t>
            </a:r>
            <a:r>
              <a:rPr lang="de-DE" baseline="30000" dirty="0" smtClean="0"/>
              <a:t>8</a:t>
            </a:r>
            <a:r>
              <a:rPr lang="de-DE" dirty="0" smtClean="0"/>
              <a:t>Wie können wir alle sie in unserer eigenen Sprache hören, in der wir geboren worden sind? </a:t>
            </a:r>
            <a:r>
              <a:rPr lang="de-DE" baseline="30000" dirty="0" smtClean="0"/>
              <a:t>9</a:t>
            </a:r>
            <a:r>
              <a:rPr lang="de-DE" dirty="0" smtClean="0"/>
              <a:t>Parther und Meder und </a:t>
            </a:r>
            <a:r>
              <a:rPr lang="de-DE" dirty="0" err="1" smtClean="0"/>
              <a:t>Elamiter</a:t>
            </a:r>
            <a:r>
              <a:rPr lang="de-DE" dirty="0" smtClean="0"/>
              <a:t>, auch die Bewohner von Mesopotamien, von Judäa sowohl als von Kappadozien, von </a:t>
            </a:r>
            <a:r>
              <a:rPr lang="de-DE" dirty="0" err="1" smtClean="0"/>
              <a:t>Pontus</a:t>
            </a:r>
            <a:r>
              <a:rPr lang="de-DE" dirty="0" smtClean="0"/>
              <a:t> und Asien, </a:t>
            </a:r>
            <a:r>
              <a:rPr lang="de-DE" baseline="30000" dirty="0" smtClean="0"/>
              <a:t>10</a:t>
            </a:r>
            <a:r>
              <a:rPr lang="de-DE" dirty="0" smtClean="0"/>
              <a:t>von Phrygien und </a:t>
            </a:r>
            <a:r>
              <a:rPr lang="de-DE" dirty="0" err="1" smtClean="0"/>
              <a:t>Pamphylien</a:t>
            </a:r>
            <a:r>
              <a:rPr lang="de-DE" dirty="0" smtClean="0"/>
              <a:t>, Ägypten und dem Gebiet Libyens der </a:t>
            </a:r>
            <a:r>
              <a:rPr lang="de-DE" dirty="0" err="1" smtClean="0"/>
              <a:t>Cyrene</a:t>
            </a:r>
            <a:r>
              <a:rPr lang="de-DE" dirty="0" smtClean="0"/>
              <a:t> entlang, auch die zugereisten Römer, </a:t>
            </a:r>
            <a:r>
              <a:rPr lang="de-DE" baseline="30000" dirty="0" smtClean="0"/>
              <a:t>11</a:t>
            </a:r>
            <a:r>
              <a:rPr lang="de-DE" dirty="0" smtClean="0"/>
              <a:t>Juden und Proselyten, Kreter und Araber: Wir hören sie in unseren Sprachen die Großtaten Gottes verkünden.“ </a:t>
            </a:r>
          </a:p>
          <a:p>
            <a:r>
              <a:rPr lang="de-DE" dirty="0" smtClean="0"/>
              <a:t>Apg 12,12</a:t>
            </a:r>
            <a:br>
              <a:rPr lang="de-DE" dirty="0" smtClean="0"/>
            </a:br>
            <a:r>
              <a:rPr lang="de-DE" dirty="0" smtClean="0"/>
              <a:t>Er ging zum Haus der Maria, der Mutter des Johannes, der Markus genannt wird, wo sich viele versammelt waren und beteten,</a:t>
            </a:r>
          </a:p>
          <a:p>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5. Die Urgemeinde in Jerusalem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29</a:t>
            </a:fld>
            <a:endParaRPr lang="de-DE"/>
          </a:p>
        </p:txBody>
      </p:sp>
      <p:sp>
        <p:nvSpPr>
          <p:cNvPr id="6" name="Inhaltsplatzhalter 5"/>
          <p:cNvSpPr>
            <a:spLocks noGrp="1"/>
          </p:cNvSpPr>
          <p:nvPr>
            <p:ph sz="half" idx="1"/>
          </p:nvPr>
        </p:nvSpPr>
        <p:spPr>
          <a:xfrm>
            <a:off x="301752" y="1483576"/>
            <a:ext cx="4038600" cy="4681728"/>
          </a:xfrm>
        </p:spPr>
        <p:txBody>
          <a:bodyPr>
            <a:normAutofit fontScale="62500" lnSpcReduction="20000"/>
          </a:bodyPr>
          <a:lstStyle/>
          <a:p>
            <a:r>
              <a:rPr lang="de-DE" dirty="0" smtClean="0"/>
              <a:t>Lk 24,52f.</a:t>
            </a:r>
            <a:br>
              <a:rPr lang="de-DE" dirty="0" smtClean="0"/>
            </a:br>
            <a:r>
              <a:rPr lang="de-DE" dirty="0" smtClean="0"/>
              <a:t>Voller Freude kehrten sie nach Jerusalem zurück; immer wieder waren sie im Tempel und priesen Gott. </a:t>
            </a:r>
          </a:p>
          <a:p>
            <a:r>
              <a:rPr lang="de-DE" dirty="0" smtClean="0"/>
              <a:t>Apg 1,13</a:t>
            </a:r>
            <a:br>
              <a:rPr lang="de-DE" dirty="0" smtClean="0"/>
            </a:br>
            <a:r>
              <a:rPr lang="de-DE" baseline="30000" dirty="0" smtClean="0"/>
              <a:t>13</a:t>
            </a:r>
            <a:r>
              <a:rPr lang="de-DE" dirty="0" smtClean="0"/>
              <a:t>Sie stiegen sie ins Obergemach, wo sie sich aufzuhalten pflegten.</a:t>
            </a:r>
          </a:p>
          <a:p>
            <a:r>
              <a:rPr lang="de-DE" dirty="0" smtClean="0"/>
              <a:t>Apg 2,2</a:t>
            </a:r>
            <a:br>
              <a:rPr lang="de-DE" dirty="0" smtClean="0"/>
            </a:br>
            <a:r>
              <a:rPr lang="de-DE" dirty="0" smtClean="0"/>
              <a:t>… das ganze Haus, in dem sie saßen … </a:t>
            </a:r>
          </a:p>
          <a:p>
            <a:r>
              <a:rPr lang="de-DE" dirty="0" smtClean="0"/>
              <a:t>Apg 2,46</a:t>
            </a:r>
            <a:br>
              <a:rPr lang="de-DE" dirty="0" smtClean="0"/>
            </a:br>
            <a:r>
              <a:rPr lang="de-DE" dirty="0" smtClean="0"/>
              <a:t>J</a:t>
            </a:r>
            <a:r>
              <a:rPr lang="de-DE" sz="2400" dirty="0" smtClean="0"/>
              <a:t>eden Tag verharrten sie einmütig im Tempel, in ihren Häusern brachen sie das Brot  und hielten Mahlzeit in Freude und Einfalt des Herzens.</a:t>
            </a:r>
          </a:p>
          <a:p>
            <a:r>
              <a:rPr lang="de-DE" sz="2400" dirty="0" smtClean="0"/>
              <a:t>Apg 6,9</a:t>
            </a:r>
            <a:br>
              <a:rPr lang="de-DE" sz="2400" dirty="0" smtClean="0"/>
            </a:br>
            <a:r>
              <a:rPr lang="de-DE" sz="2400" dirty="0" smtClean="0"/>
              <a:t>Einige aus der sogenannten Synagoge der </a:t>
            </a:r>
            <a:r>
              <a:rPr lang="de-DE" sz="2400" dirty="0" err="1" smtClean="0"/>
              <a:t>Libertiner</a:t>
            </a:r>
            <a:r>
              <a:rPr lang="de-DE" sz="2400" dirty="0" smtClean="0"/>
              <a:t> und  </a:t>
            </a:r>
            <a:r>
              <a:rPr lang="de-DE" sz="2400" dirty="0" err="1" smtClean="0"/>
              <a:t>Kyrenäer</a:t>
            </a:r>
            <a:r>
              <a:rPr lang="de-DE" sz="2400" dirty="0" smtClean="0"/>
              <a:t> und Alexandriner und derer aus Kilikien und Asien standen auf, mit Stephanus zu streiten. </a:t>
            </a:r>
            <a:endParaRPr lang="de-DE" dirty="0"/>
          </a:p>
        </p:txBody>
      </p:sp>
      <p:pic>
        <p:nvPicPr>
          <p:cNvPr id="9" name="Inhaltsplatzhalter 8" descr="map12.jpg"/>
          <p:cNvPicPr>
            <a:picLocks noGrp="1" noChangeAspect="1"/>
          </p:cNvPicPr>
          <p:nvPr>
            <p:ph sz="half" idx="2"/>
          </p:nvPr>
        </p:nvPicPr>
        <p:blipFill>
          <a:blip r:embed="rId2" cstate="print"/>
          <a:stretch>
            <a:fillRect/>
          </a:stretch>
        </p:blipFill>
        <p:spPr>
          <a:xfrm>
            <a:off x="7164288" y="3573016"/>
            <a:ext cx="1676400" cy="2782824"/>
          </a:xfrm>
        </p:spPr>
      </p:pic>
      <p:pic>
        <p:nvPicPr>
          <p:cNvPr id="10" name="Picture 5" descr="Tempel"/>
          <p:cNvPicPr>
            <a:picLocks noChangeAspect="1" noChangeArrowheads="1"/>
          </p:cNvPicPr>
          <p:nvPr/>
        </p:nvPicPr>
        <p:blipFill>
          <a:blip r:embed="rId3" cstate="print"/>
          <a:srcRect/>
          <a:stretch>
            <a:fillRect/>
          </a:stretch>
        </p:blipFill>
        <p:spPr bwMode="auto">
          <a:xfrm>
            <a:off x="5724128" y="1556792"/>
            <a:ext cx="1224136" cy="900203"/>
          </a:xfrm>
          <a:prstGeom prst="rect">
            <a:avLst/>
          </a:prstGeom>
          <a:noFill/>
          <a:ln w="9525">
            <a:noFill/>
            <a:miter lim="800000"/>
            <a:headEnd/>
            <a:tailEnd/>
          </a:ln>
        </p:spPr>
      </p:pic>
      <p:pic>
        <p:nvPicPr>
          <p:cNvPr id="11" name="Picture 3" descr="Tempelberg Jerusalem"/>
          <p:cNvPicPr>
            <a:picLocks noChangeAspect="1" noChangeArrowheads="1"/>
          </p:cNvPicPr>
          <p:nvPr/>
        </p:nvPicPr>
        <p:blipFill>
          <a:blip r:embed="rId4" cstate="print"/>
          <a:srcRect/>
          <a:stretch>
            <a:fillRect/>
          </a:stretch>
        </p:blipFill>
        <p:spPr>
          <a:xfrm>
            <a:off x="4716015" y="1604119"/>
            <a:ext cx="661909" cy="888777"/>
          </a:xfrm>
          <a:prstGeom prst="rect">
            <a:avLst/>
          </a:prstGeom>
          <a:noFill/>
          <a:ln/>
        </p:spPr>
      </p:pic>
      <p:pic>
        <p:nvPicPr>
          <p:cNvPr id="12" name="Inhaltsplatzhalter 7" descr="Abendmahlsaal.jpg"/>
          <p:cNvPicPr>
            <a:picLocks noChangeAspect="1"/>
          </p:cNvPicPr>
          <p:nvPr/>
        </p:nvPicPr>
        <p:blipFill>
          <a:blip r:embed="rId5" cstate="print"/>
          <a:stretch>
            <a:fillRect/>
          </a:stretch>
        </p:blipFill>
        <p:spPr>
          <a:xfrm>
            <a:off x="4716016" y="2564904"/>
            <a:ext cx="1368152" cy="943553"/>
          </a:xfrm>
          <a:prstGeom prst="rect">
            <a:avLst/>
          </a:prstGeom>
        </p:spPr>
      </p:pic>
      <p:pic>
        <p:nvPicPr>
          <p:cNvPr id="13" name="Picture 6" descr="Karte - Römisches Reich"/>
          <p:cNvPicPr>
            <a:picLocks noChangeAspect="1" noChangeArrowheads="1"/>
          </p:cNvPicPr>
          <p:nvPr/>
        </p:nvPicPr>
        <p:blipFill>
          <a:blip r:embed="rId6" cstate="print"/>
          <a:srcRect/>
          <a:stretch>
            <a:fillRect/>
          </a:stretch>
        </p:blipFill>
        <p:spPr bwMode="auto">
          <a:xfrm>
            <a:off x="4716016" y="4581127"/>
            <a:ext cx="2304256" cy="1759943"/>
          </a:xfrm>
          <a:prstGeom prst="rect">
            <a:avLst/>
          </a:prstGeom>
          <a:noFill/>
        </p:spPr>
      </p:pic>
      <p:pic>
        <p:nvPicPr>
          <p:cNvPr id="14" name="Picture 8" descr="Domus2"/>
          <p:cNvPicPr>
            <a:picLocks noChangeAspect="1" noChangeArrowheads="1"/>
          </p:cNvPicPr>
          <p:nvPr/>
        </p:nvPicPr>
        <p:blipFill>
          <a:blip r:embed="rId7" cstate="print"/>
          <a:srcRect/>
          <a:stretch>
            <a:fillRect/>
          </a:stretch>
        </p:blipFill>
        <p:spPr bwMode="auto">
          <a:xfrm>
            <a:off x="4716016" y="3501008"/>
            <a:ext cx="1007169" cy="100716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1. Das Thema und die Methode</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3</a:t>
            </a:fld>
            <a:endParaRPr lang="de-DE"/>
          </a:p>
        </p:txBody>
      </p:sp>
      <p:sp>
        <p:nvSpPr>
          <p:cNvPr id="8" name="Inhaltsplatzhalter 7"/>
          <p:cNvSpPr>
            <a:spLocks noGrp="1"/>
          </p:cNvSpPr>
          <p:nvPr>
            <p:ph sz="half" idx="1"/>
          </p:nvPr>
        </p:nvSpPr>
        <p:spPr/>
        <p:txBody>
          <a:bodyPr/>
          <a:lstStyle/>
          <a:p>
            <a:r>
              <a:rPr lang="de-DE" dirty="0" smtClean="0"/>
              <a:t>Apg 1,8</a:t>
            </a:r>
            <a:br>
              <a:rPr lang="de-DE" dirty="0" smtClean="0"/>
            </a:br>
            <a:r>
              <a:rPr lang="de-DE" dirty="0" smtClean="0"/>
              <a:t>„Ihr werdet die Kraft des Heiligen Geistes empfangen, der über euch kommt, und werdet meine Zeugen sein in Jerusalem und ganz Judäa und Samaria und bis ans Ende der Welt.“</a:t>
            </a:r>
          </a:p>
        </p:txBody>
      </p:sp>
      <p:pic>
        <p:nvPicPr>
          <p:cNvPr id="10" name="Picture 6" descr="758px-Roman_Empire_125_de_svg"/>
          <p:cNvPicPr>
            <a:picLocks noGrp="1" noChangeAspect="1" noChangeArrowheads="1"/>
          </p:cNvPicPr>
          <p:nvPr>
            <p:ph sz="half" idx="2"/>
          </p:nvPr>
        </p:nvPicPr>
        <p:blipFill>
          <a:blip r:embed="rId2" cstate="print"/>
          <a:srcRect/>
          <a:stretch>
            <a:fillRect/>
          </a:stretch>
        </p:blipFill>
        <p:spPr bwMode="auto">
          <a:xfrm>
            <a:off x="4788024" y="1556792"/>
            <a:ext cx="1945272" cy="1533772"/>
          </a:xfrm>
          <a:prstGeom prst="rect">
            <a:avLst/>
          </a:prstGeom>
          <a:noFill/>
          <a:ln w="9525">
            <a:noFill/>
            <a:miter lim="800000"/>
            <a:headEnd/>
            <a:tailEnd/>
          </a:ln>
        </p:spPr>
      </p:pic>
      <p:pic>
        <p:nvPicPr>
          <p:cNvPr id="11" name="Picture 5" descr="Karte Hellenismus"/>
          <p:cNvPicPr>
            <a:picLocks noChangeAspect="1" noChangeArrowheads="1"/>
          </p:cNvPicPr>
          <p:nvPr/>
        </p:nvPicPr>
        <p:blipFill>
          <a:blip r:embed="rId3" cstate="print"/>
          <a:srcRect/>
          <a:stretch>
            <a:fillRect/>
          </a:stretch>
        </p:blipFill>
        <p:spPr bwMode="auto">
          <a:xfrm>
            <a:off x="6732240" y="3140968"/>
            <a:ext cx="2061561" cy="1455590"/>
          </a:xfrm>
          <a:prstGeom prst="rect">
            <a:avLst/>
          </a:prstGeom>
          <a:noFill/>
          <a:ln w="9525">
            <a:noFill/>
            <a:miter lim="800000"/>
            <a:headEnd/>
            <a:tailEnd/>
          </a:ln>
        </p:spPr>
      </p:pic>
      <p:pic>
        <p:nvPicPr>
          <p:cNvPr id="12" name="Inhaltsplatzhalter 10" descr="erdball-ost-512-cut-2.jpg"/>
          <p:cNvPicPr>
            <a:picLocks noChangeAspect="1"/>
          </p:cNvPicPr>
          <p:nvPr/>
        </p:nvPicPr>
        <p:blipFill>
          <a:blip r:embed="rId4" cstate="print"/>
          <a:stretch>
            <a:fillRect/>
          </a:stretch>
        </p:blipFill>
        <p:spPr>
          <a:xfrm>
            <a:off x="5220072" y="4653136"/>
            <a:ext cx="1518658" cy="154181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5. Die Urgemeinde in Jerusalem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30</a:t>
            </a:fld>
            <a:endParaRPr lang="de-DE"/>
          </a:p>
        </p:txBody>
      </p:sp>
      <p:sp>
        <p:nvSpPr>
          <p:cNvPr id="7" name="Inhaltsplatzhalter 6"/>
          <p:cNvSpPr>
            <a:spLocks noGrp="1"/>
          </p:cNvSpPr>
          <p:nvPr>
            <p:ph sz="half" idx="1"/>
          </p:nvPr>
        </p:nvSpPr>
        <p:spPr>
          <a:xfrm>
            <a:off x="301752" y="1483576"/>
            <a:ext cx="4038600" cy="4681728"/>
          </a:xfrm>
        </p:spPr>
        <p:txBody>
          <a:bodyPr>
            <a:normAutofit fontScale="70000" lnSpcReduction="20000"/>
          </a:bodyPr>
          <a:lstStyle/>
          <a:p>
            <a:r>
              <a:rPr lang="de-DE" dirty="0" smtClean="0"/>
              <a:t>Apg 6,1-6</a:t>
            </a:r>
            <a:br>
              <a:rPr lang="de-DE" dirty="0" smtClean="0"/>
            </a:br>
            <a:r>
              <a:rPr lang="de-DE" baseline="30000" dirty="0" smtClean="0"/>
              <a:t>1</a:t>
            </a:r>
            <a:r>
              <a:rPr lang="de-DE" dirty="0" smtClean="0"/>
              <a:t>In jenen Tagen, als die Zahl der Jünger wuchs, entstand ein Murren der Hellenisten gegen die Hebräer, in der täglichen Diakonie würden ihre Witwen übersehen.</a:t>
            </a:r>
          </a:p>
          <a:p>
            <a:pPr>
              <a:buNone/>
            </a:pPr>
            <a:r>
              <a:rPr lang="de-DE" dirty="0" smtClean="0"/>
              <a:t>	</a:t>
            </a:r>
            <a:r>
              <a:rPr lang="de-DE" baseline="30000" dirty="0" smtClean="0"/>
              <a:t>2</a:t>
            </a:r>
            <a:r>
              <a:rPr lang="de-DE" dirty="0" smtClean="0"/>
              <a:t>Da riefen die Zwölf die Menge der Jünger zusammen und sagten: „… </a:t>
            </a:r>
          </a:p>
          <a:p>
            <a:pPr>
              <a:buNone/>
            </a:pPr>
            <a:r>
              <a:rPr lang="de-DE" dirty="0" smtClean="0"/>
              <a:t>	</a:t>
            </a:r>
            <a:r>
              <a:rPr lang="de-DE" baseline="30000" dirty="0" smtClean="0"/>
              <a:t>3</a:t>
            </a:r>
            <a:r>
              <a:rPr lang="de-DE" dirty="0" smtClean="0"/>
              <a:t>Seht euch, Brüder, nach sieben Männern um, … die wir bestellen wollen zu dieser Aufgabe. …“</a:t>
            </a:r>
          </a:p>
          <a:p>
            <a:pPr>
              <a:buNone/>
            </a:pPr>
            <a:r>
              <a:rPr lang="de-DE" dirty="0" smtClean="0"/>
              <a:t>	</a:t>
            </a:r>
            <a:r>
              <a:rPr lang="de-DE" baseline="30000" dirty="0" smtClean="0"/>
              <a:t>5</a:t>
            </a:r>
            <a:r>
              <a:rPr lang="de-DE" dirty="0" smtClean="0"/>
              <a:t>Dieses Wort gefiel der ganzen Menge, und sie wählten aus …</a:t>
            </a:r>
          </a:p>
          <a:p>
            <a:pPr>
              <a:buNone/>
            </a:pPr>
            <a:r>
              <a:rPr lang="de-DE" dirty="0" smtClean="0"/>
              <a:t>	</a:t>
            </a:r>
            <a:r>
              <a:rPr lang="de-DE" baseline="30000" dirty="0" smtClean="0"/>
              <a:t>6</a:t>
            </a:r>
            <a:r>
              <a:rPr lang="de-DE" dirty="0" smtClean="0"/>
              <a:t>Diese stellten sie vor die Apostel, und die legten ihnen unter Gebet die Hände auf.</a:t>
            </a:r>
          </a:p>
        </p:txBody>
      </p:sp>
      <p:sp>
        <p:nvSpPr>
          <p:cNvPr id="6" name="Inhaltsplatzhalter 5"/>
          <p:cNvSpPr>
            <a:spLocks noGrp="1"/>
          </p:cNvSpPr>
          <p:nvPr>
            <p:ph sz="half" idx="2"/>
          </p:nvPr>
        </p:nvSpPr>
        <p:spPr>
          <a:xfrm>
            <a:off x="4800600" y="1411568"/>
            <a:ext cx="4038600" cy="4681728"/>
          </a:xfrm>
        </p:spPr>
        <p:txBody>
          <a:bodyPr>
            <a:normAutofit fontScale="70000" lnSpcReduction="20000"/>
          </a:bodyPr>
          <a:lstStyle/>
          <a:p>
            <a:r>
              <a:rPr lang="de-DE" dirty="0" smtClean="0"/>
              <a:t>Apg 15</a:t>
            </a:r>
            <a:br>
              <a:rPr lang="de-DE" dirty="0" smtClean="0"/>
            </a:br>
            <a:r>
              <a:rPr lang="de-DE" baseline="30000" dirty="0" smtClean="0"/>
              <a:t> 1</a:t>
            </a:r>
            <a:r>
              <a:rPr lang="de-DE" dirty="0" smtClean="0"/>
              <a:t>Einige kamen von Judäa herab und lehrten die Brüder: „Wenn ihr nicht beschnitten seid gemäß der Regel des Mose,  könnt ihr nicht gerettet werden.“  </a:t>
            </a:r>
            <a:r>
              <a:rPr lang="de-DE" baseline="30000" dirty="0" smtClean="0"/>
              <a:t>2</a:t>
            </a:r>
            <a:r>
              <a:rPr lang="de-DE" dirty="0" smtClean="0"/>
              <a:t>Weil ein Konflikt entstand und Paulus wie Barnabas Streit mit ihnen hatten, ordneten sie es so, dass Paulus und Barnabas und ein paar andere von ihnen hinaufgehen sollten zu den Aposteln und Presbytern nach Jerusalem wegen dieser Frage.</a:t>
            </a:r>
          </a:p>
          <a:p>
            <a:pPr>
              <a:buNone/>
            </a:pPr>
            <a:r>
              <a:rPr lang="de-DE" baseline="30000" dirty="0" smtClean="0"/>
              <a:t>	6</a:t>
            </a:r>
            <a:r>
              <a:rPr lang="de-DE" dirty="0" smtClean="0"/>
              <a:t>So versammelten sich die Apostel und die Presbyter, um über dieses Thema zu beraten.</a:t>
            </a:r>
          </a:p>
          <a:p>
            <a:pPr>
              <a:buNone/>
            </a:pPr>
            <a:r>
              <a:rPr lang="de-DE" baseline="30000" dirty="0" smtClean="0"/>
              <a:t>	13</a:t>
            </a:r>
            <a:r>
              <a:rPr lang="de-DE" dirty="0" smtClean="0"/>
              <a:t>Jakobus antwortete: …</a:t>
            </a:r>
          </a:p>
          <a:p>
            <a:pPr>
              <a:buNone/>
            </a:pPr>
            <a:r>
              <a:rPr lang="de-DE" baseline="30000" dirty="0" smtClean="0"/>
              <a:t>	22</a:t>
            </a:r>
            <a:r>
              <a:rPr lang="de-DE" dirty="0" smtClean="0"/>
              <a:t>Dann schien es den Aposteln und Presbytern mit der ganzen Gemeinde gut.</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5. Die Urgemeinde in Jerusalem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31</a:t>
            </a:fld>
            <a:endParaRPr lang="de-DE"/>
          </a:p>
        </p:txBody>
      </p:sp>
      <p:sp>
        <p:nvSpPr>
          <p:cNvPr id="7" name="Inhaltsplatzhalter 6"/>
          <p:cNvSpPr>
            <a:spLocks noGrp="1"/>
          </p:cNvSpPr>
          <p:nvPr>
            <p:ph sz="quarter" idx="1"/>
          </p:nvPr>
        </p:nvSpPr>
        <p:spPr/>
        <p:txBody>
          <a:bodyPr>
            <a:normAutofit fontScale="77500" lnSpcReduction="20000"/>
          </a:bodyPr>
          <a:lstStyle/>
          <a:p>
            <a:pPr>
              <a:lnSpc>
                <a:spcPct val="110000"/>
              </a:lnSpc>
            </a:pPr>
            <a:r>
              <a:rPr lang="de-DE" sz="2800" dirty="0" smtClean="0"/>
              <a:t>Apg 2,42-47</a:t>
            </a:r>
          </a:p>
          <a:p>
            <a:pPr>
              <a:lnSpc>
                <a:spcPct val="110000"/>
              </a:lnSpc>
              <a:spcBef>
                <a:spcPct val="0"/>
              </a:spcBef>
              <a:buFont typeface="Wingdings" pitchFamily="2" charset="2"/>
              <a:buNone/>
            </a:pPr>
            <a:r>
              <a:rPr lang="de-DE" sz="2800" baseline="30000" dirty="0" smtClean="0"/>
              <a:t>	42</a:t>
            </a:r>
            <a:r>
              <a:rPr lang="de-DE" sz="2800" dirty="0" smtClean="0"/>
              <a:t>Sie verharrten bei der Lehre der </a:t>
            </a:r>
            <a:r>
              <a:rPr lang="de-DE" sz="2800" smtClean="0"/>
              <a:t>Apostel und </a:t>
            </a:r>
            <a:r>
              <a:rPr lang="de-DE" sz="2800" dirty="0" smtClean="0"/>
              <a:t>der Gemeinschaft, beim Brechen des Brotes und bei den Gebeten. </a:t>
            </a:r>
          </a:p>
          <a:p>
            <a:pPr>
              <a:lnSpc>
                <a:spcPct val="110000"/>
              </a:lnSpc>
              <a:spcBef>
                <a:spcPct val="0"/>
              </a:spcBef>
              <a:buFont typeface="Wingdings" pitchFamily="2" charset="2"/>
              <a:buNone/>
            </a:pPr>
            <a:r>
              <a:rPr lang="de-DE" sz="2800" baseline="30000" dirty="0" smtClean="0"/>
              <a:t>	43</a:t>
            </a:r>
            <a:r>
              <a:rPr lang="de-DE" sz="2800" dirty="0" smtClean="0"/>
              <a:t>Es entstand aber bei jedem Furcht:  Viele Wunder und Zeichen geschahen durch die Apostel. </a:t>
            </a:r>
            <a:r>
              <a:rPr lang="de-DE" sz="2800" baseline="30000" dirty="0" smtClean="0"/>
              <a:t>44</a:t>
            </a:r>
            <a:r>
              <a:rPr lang="de-DE" sz="2800" dirty="0" smtClean="0"/>
              <a:t>Alle Glaubenden aber hielten zusammen und hatten alles gemeinsam.  </a:t>
            </a:r>
            <a:r>
              <a:rPr lang="de-DE" sz="2800" baseline="30000" dirty="0" smtClean="0"/>
              <a:t>45</a:t>
            </a:r>
            <a:r>
              <a:rPr lang="de-DE" sz="2800" dirty="0" smtClean="0"/>
              <a:t>Und den Grund und den anderen Besitz verkauften sie und verteilten es an jeden, wie er es nötig hatte. </a:t>
            </a:r>
            <a:r>
              <a:rPr lang="de-DE" sz="2800" baseline="30000" dirty="0" smtClean="0"/>
              <a:t>46</a:t>
            </a:r>
            <a:r>
              <a:rPr lang="de-DE" sz="2800" dirty="0" smtClean="0"/>
              <a:t>Jeden Tag verharrten sie einmütig im Tempel, in ihren Häusern brachen sie das Brot  und hielten Mahlzeit in Freude und Einfalt des Herzens; </a:t>
            </a:r>
            <a:r>
              <a:rPr lang="de-DE" sz="2800" baseline="30000" dirty="0" smtClean="0"/>
              <a:t>47</a:t>
            </a:r>
            <a:r>
              <a:rPr lang="de-DE" sz="2800" dirty="0" smtClean="0"/>
              <a:t>sie lobten Gott und hatten Ansehen beim ganzen Volk.  Der Herr aber fügte ihnen jeden Tag die hinzu, die gerettet werden.</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5. Die Urgemeinde in Jerusalem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32</a:t>
            </a:fld>
            <a:endParaRPr lang="de-DE"/>
          </a:p>
        </p:txBody>
      </p:sp>
      <p:sp>
        <p:nvSpPr>
          <p:cNvPr id="6" name="Inhaltsplatzhalter 5"/>
          <p:cNvSpPr>
            <a:spLocks noGrp="1"/>
          </p:cNvSpPr>
          <p:nvPr>
            <p:ph sz="half" idx="1"/>
          </p:nvPr>
        </p:nvSpPr>
        <p:spPr>
          <a:xfrm>
            <a:off x="301752" y="1371600"/>
            <a:ext cx="4038600" cy="4865712"/>
          </a:xfrm>
        </p:spPr>
        <p:txBody>
          <a:bodyPr>
            <a:normAutofit fontScale="62500" lnSpcReduction="20000"/>
          </a:bodyPr>
          <a:lstStyle/>
          <a:p>
            <a:pPr>
              <a:lnSpc>
                <a:spcPct val="120000"/>
              </a:lnSpc>
            </a:pPr>
            <a:r>
              <a:rPr lang="de-DE" sz="2800" dirty="0" smtClean="0"/>
              <a:t>Apg 4,32-37 </a:t>
            </a:r>
            <a:br>
              <a:rPr lang="de-DE" sz="2800" dirty="0" smtClean="0"/>
            </a:br>
            <a:r>
              <a:rPr lang="de-DE" sz="2800" baseline="30000" dirty="0" smtClean="0"/>
              <a:t>32</a:t>
            </a:r>
            <a:r>
              <a:rPr lang="de-DE" sz="2800" dirty="0" smtClean="0"/>
              <a:t>Die Menge der Gläubigen war ein Herz und eine Seele. Keiner nannte etwas von seinem Besitz sein eigen, sondern sie hatten alles gemeinsam. </a:t>
            </a:r>
            <a:r>
              <a:rPr lang="de-DE" sz="2800" baseline="30000" dirty="0" smtClean="0"/>
              <a:t>33</a:t>
            </a:r>
            <a:r>
              <a:rPr lang="de-DE" sz="2800" dirty="0" smtClean="0"/>
              <a:t>Und mit großer Kraft legten die Apostel Zeugnis ab von der Auferstehung des Herrn Jesus,  und sie alle standen in großem Ansehen; </a:t>
            </a:r>
            <a:r>
              <a:rPr lang="de-DE" sz="2800" baseline="30000" dirty="0" smtClean="0"/>
              <a:t>34</a:t>
            </a:r>
            <a:r>
              <a:rPr lang="de-DE" sz="2800" dirty="0" smtClean="0"/>
              <a:t>denn es war kein Bedürftiger unter ihnen:  Diejenigen nämlich, die Besitzer von Grund oder Häusern waren, verkauften, brachten den Erlös des Verkauften </a:t>
            </a:r>
            <a:r>
              <a:rPr lang="de-DE" sz="2800" baseline="30000" dirty="0" smtClean="0"/>
              <a:t>35</a:t>
            </a:r>
            <a:r>
              <a:rPr lang="de-DE" sz="2800" dirty="0" smtClean="0"/>
              <a:t>und legten ihn den Aposteln zu Füßen.  Es wurde einem jeden gegeben, wie er es nötig hatte. </a:t>
            </a:r>
          </a:p>
        </p:txBody>
      </p:sp>
      <p:sp>
        <p:nvSpPr>
          <p:cNvPr id="8" name="Inhaltsplatzhalter 7"/>
          <p:cNvSpPr>
            <a:spLocks noGrp="1"/>
          </p:cNvSpPr>
          <p:nvPr>
            <p:ph sz="half" idx="2"/>
          </p:nvPr>
        </p:nvSpPr>
        <p:spPr/>
        <p:txBody>
          <a:bodyPr>
            <a:normAutofit fontScale="62500" lnSpcReduction="20000"/>
          </a:bodyPr>
          <a:lstStyle/>
          <a:p>
            <a:pPr>
              <a:lnSpc>
                <a:spcPct val="120000"/>
              </a:lnSpc>
            </a:pPr>
            <a:r>
              <a:rPr lang="de-DE" sz="2800" dirty="0" smtClean="0"/>
              <a:t>Aristoteles, Nikomachische Ethik</a:t>
            </a:r>
          </a:p>
          <a:p>
            <a:pPr lvl="1">
              <a:lnSpc>
                <a:spcPct val="120000"/>
              </a:lnSpc>
            </a:pPr>
            <a:r>
              <a:rPr lang="de-DE" dirty="0" smtClean="0">
                <a:solidFill>
                  <a:schemeClr val="bg1"/>
                </a:solidFill>
              </a:rPr>
              <a:t>Ohne Freundschaft möchte niemand leben, hätte er auch sonst alle Güter (VIII 1 1155a 5f.).</a:t>
            </a:r>
          </a:p>
          <a:p>
            <a:pPr lvl="1">
              <a:lnSpc>
                <a:spcPct val="120000"/>
              </a:lnSpc>
            </a:pPr>
            <a:r>
              <a:rPr lang="de-DE" dirty="0" smtClean="0">
                <a:solidFill>
                  <a:schemeClr val="bg1"/>
                </a:solidFill>
              </a:rPr>
              <a:t>Gleich und Gleich  (VIII 2 1155a 34).</a:t>
            </a:r>
          </a:p>
          <a:p>
            <a:pPr lvl="1">
              <a:lnSpc>
                <a:spcPct val="120000"/>
              </a:lnSpc>
            </a:pPr>
            <a:r>
              <a:rPr lang="de-DE" dirty="0" smtClean="0">
                <a:solidFill>
                  <a:schemeClr val="bg1"/>
                </a:solidFill>
              </a:rPr>
              <a:t>… eine Seele … (IX 8 1168b 8).</a:t>
            </a:r>
          </a:p>
          <a:p>
            <a:pPr lvl="1">
              <a:lnSpc>
                <a:spcPct val="120000"/>
              </a:lnSpc>
            </a:pPr>
            <a:r>
              <a:rPr lang="de-DE" dirty="0" smtClean="0">
                <a:solidFill>
                  <a:schemeClr val="bg1"/>
                </a:solidFill>
              </a:rPr>
              <a:t>… unter Freunden ist alles gemeinsam (IX 8 1168b 8).</a:t>
            </a:r>
          </a:p>
          <a:p>
            <a:pPr lvl="1">
              <a:lnSpc>
                <a:spcPct val="120000"/>
              </a:lnSpc>
            </a:pPr>
            <a:r>
              <a:rPr lang="de-DE" dirty="0" smtClean="0">
                <a:solidFill>
                  <a:schemeClr val="bg1"/>
                </a:solidFill>
              </a:rPr>
              <a:t>Freundesgut, gemeinsam Gut (VIII 11 1159b 31f.).</a:t>
            </a:r>
          </a:p>
          <a:p>
            <a:pPr lvl="1">
              <a:lnSpc>
                <a:spcPct val="120000"/>
              </a:lnSpc>
            </a:pPr>
            <a:r>
              <a:rPr lang="de-DE" dirty="0" smtClean="0">
                <a:solidFill>
                  <a:schemeClr val="bg1"/>
                </a:solidFill>
              </a:rPr>
              <a:t>Freud und Leid (IX 4 1165a 8f.).</a:t>
            </a:r>
          </a:p>
          <a:p>
            <a:pPr lvl="1">
              <a:lnSpc>
                <a:spcPct val="120000"/>
              </a:lnSpc>
            </a:pPr>
            <a:r>
              <a:rPr lang="de-DE" dirty="0" smtClean="0">
                <a:solidFill>
                  <a:schemeClr val="bg1"/>
                </a:solidFill>
              </a:rPr>
              <a:t>Gleichsein  Freundsein (IX 8 1168b 9). </a:t>
            </a:r>
          </a:p>
          <a:p>
            <a:r>
              <a:rPr lang="de-DE" dirty="0" smtClean="0">
                <a:solidFill>
                  <a:schemeClr val="bg1"/>
                </a:solidFill>
              </a:rPr>
              <a:t>Dtn 15,4f.</a:t>
            </a:r>
            <a:br>
              <a:rPr lang="de-DE" dirty="0" smtClean="0">
                <a:solidFill>
                  <a:schemeClr val="bg1"/>
                </a:solidFill>
              </a:rPr>
            </a:br>
            <a:r>
              <a:rPr lang="de-DE" dirty="0" smtClean="0">
                <a:solidFill>
                  <a:schemeClr val="bg1"/>
                </a:solidFill>
              </a:rPr>
              <a:t>„</a:t>
            </a:r>
            <a:r>
              <a:rPr lang="de-DE" dirty="0" smtClean="0"/>
              <a:t>Keine Armen wird es bei dir geben, denn reichlich wird der Herr dich segnen in dem Land, das dir der Herr, dein Gott, zum Erbe geben wird,  wenn du nur auf die Stimme des Herrn, deines Gottes, hörst und dieses ganze Gesetz, das ich dir heute gebe, treu erfüllst.“</a:t>
            </a:r>
          </a:p>
          <a:p>
            <a:pPr>
              <a:lnSpc>
                <a:spcPct val="120000"/>
              </a:lnSpc>
            </a:pPr>
            <a:endParaRPr lang="de-DE" dirty="0" smtClean="0">
              <a:solidFill>
                <a:schemeClr val="bg1"/>
              </a:solidFill>
            </a:endParaRPr>
          </a:p>
          <a:p>
            <a:pPr>
              <a:lnSpc>
                <a:spcPct val="120000"/>
              </a:lnSpc>
            </a:pPr>
            <a:endParaRPr lang="de-DE" sz="2800" dirty="0" smtClean="0"/>
          </a:p>
          <a:p>
            <a:pPr>
              <a:buNone/>
            </a:pP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5. Die Urgemeinde in Jerusalem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33</a:t>
            </a:fld>
            <a:endParaRPr lang="de-DE"/>
          </a:p>
        </p:txBody>
      </p:sp>
      <p:sp>
        <p:nvSpPr>
          <p:cNvPr id="7" name="Inhaltsplatzhalter 6"/>
          <p:cNvSpPr>
            <a:spLocks noGrp="1"/>
          </p:cNvSpPr>
          <p:nvPr>
            <p:ph sz="quarter" idx="1"/>
          </p:nvPr>
        </p:nvSpPr>
        <p:spPr/>
        <p:txBody>
          <a:bodyPr>
            <a:normAutofit/>
          </a:bodyPr>
          <a:lstStyle/>
          <a:p>
            <a:r>
              <a:rPr lang="de-DE" dirty="0" smtClean="0"/>
              <a:t>Apg 4,36f.</a:t>
            </a:r>
            <a:br>
              <a:rPr lang="de-DE" dirty="0" smtClean="0"/>
            </a:br>
            <a:r>
              <a:rPr lang="de-DE" sz="2800" baseline="30000" dirty="0" smtClean="0"/>
              <a:t>36</a:t>
            </a:r>
            <a:r>
              <a:rPr lang="de-DE" sz="2800" dirty="0" smtClean="0"/>
              <a:t>Joseph aber, von den Aposteln Barnabas genannt, das heißt übersetzt: Sohn des Trostes, ein Levit, Zypriot seiner Abstammung nach, </a:t>
            </a:r>
            <a:r>
              <a:rPr lang="de-DE" sz="2800" baseline="30000" dirty="0" smtClean="0"/>
              <a:t>37</a:t>
            </a:r>
            <a:r>
              <a:rPr lang="de-DE" sz="2800" dirty="0" smtClean="0"/>
              <a:t>verkaufte einen Acker, der ihm gehörte, brachte den Erlös und legte ihn den Aposteln zu Füßen. </a:t>
            </a:r>
            <a:endParaRPr lang="de-DE"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sz="2400" dirty="0" smtClean="0">
                <a:solidFill>
                  <a:srgbClr val="002060"/>
                </a:solidFill>
              </a:rPr>
              <a:t>6. Das Apostelkonzil</a:t>
            </a:r>
            <a:endParaRPr lang="de-DE" sz="2400" dirty="0"/>
          </a:p>
        </p:txBody>
      </p:sp>
      <p:sp>
        <p:nvSpPr>
          <p:cNvPr id="3" name="Fußzeilenplatzhalter 2"/>
          <p:cNvSpPr>
            <a:spLocks noGrp="1"/>
          </p:cNvSpPr>
          <p:nvPr>
            <p:ph type="ftr" sz="quarter" idx="11"/>
          </p:nvPr>
        </p:nvSpPr>
        <p:spPr/>
        <p:txBody>
          <a:bodyPr/>
          <a:lstStyle/>
          <a:p>
            <a:pPr algn="l"/>
            <a:r>
              <a:rPr lang="de-DE"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BFB3DE9B-B42C-4AF2-AC3B-7A8C45C40A55}" type="slidenum">
              <a:rPr lang="de-DE" smtClean="0"/>
              <a:pPr/>
              <a:t>34</a:t>
            </a:fld>
            <a:endParaRPr lang="de-DE"/>
          </a:p>
        </p:txBody>
      </p:sp>
      <p:pic>
        <p:nvPicPr>
          <p:cNvPr id="7" name="Picture 8" descr="Petrus Apostelkonzil"/>
          <p:cNvPicPr>
            <a:picLocks noGrp="1" noChangeAspect="1" noChangeArrowheads="1"/>
          </p:cNvPicPr>
          <p:nvPr>
            <p:ph sz="quarter" idx="1"/>
          </p:nvPr>
        </p:nvPicPr>
        <p:blipFill>
          <a:blip r:embed="rId2" cstate="print"/>
          <a:srcRect/>
          <a:stretch>
            <a:fillRect/>
          </a:stretch>
        </p:blipFill>
        <p:spPr>
          <a:xfrm>
            <a:off x="4143372" y="3214686"/>
            <a:ext cx="2813389" cy="2857520"/>
          </a:xfrm>
          <a:noFill/>
          <a:ln/>
        </p:spPr>
      </p:pic>
      <p:pic>
        <p:nvPicPr>
          <p:cNvPr id="8" name="Picture 8" descr="Petrus"/>
          <p:cNvPicPr>
            <a:picLocks noChangeAspect="1" noChangeArrowheads="1"/>
          </p:cNvPicPr>
          <p:nvPr/>
        </p:nvPicPr>
        <p:blipFill>
          <a:blip r:embed="rId3" cstate="print"/>
          <a:srcRect/>
          <a:stretch>
            <a:fillRect/>
          </a:stretch>
        </p:blipFill>
        <p:spPr>
          <a:xfrm>
            <a:off x="717218" y="1600200"/>
            <a:ext cx="1854518" cy="4495800"/>
          </a:xfrm>
          <a:prstGeom prst="rect">
            <a:avLst/>
          </a:prstGeom>
          <a:noFill/>
          <a:ln/>
        </p:spPr>
      </p:pic>
      <p:pic>
        <p:nvPicPr>
          <p:cNvPr id="9" name="Picture 9" descr="Petrus Schlüssel"/>
          <p:cNvPicPr>
            <a:picLocks noChangeAspect="1" noChangeArrowheads="1"/>
          </p:cNvPicPr>
          <p:nvPr/>
        </p:nvPicPr>
        <p:blipFill>
          <a:blip r:embed="rId4" cstate="print"/>
          <a:srcRect/>
          <a:stretch>
            <a:fillRect/>
          </a:stretch>
        </p:blipFill>
        <p:spPr>
          <a:xfrm>
            <a:off x="5018868" y="1643049"/>
            <a:ext cx="1857388" cy="1392789"/>
          </a:xfrm>
          <a:prstGeom prst="rect">
            <a:avLst/>
          </a:prstGeom>
          <a:noFill/>
          <a:ln/>
        </p:spPr>
      </p:pic>
      <p:pic>
        <p:nvPicPr>
          <p:cNvPr id="10" name="Picture 10" descr="Petrus in Ketten"/>
          <p:cNvPicPr>
            <a:picLocks noChangeAspect="1" noChangeArrowheads="1"/>
          </p:cNvPicPr>
          <p:nvPr/>
        </p:nvPicPr>
        <p:blipFill>
          <a:blip r:embed="rId5" cstate="print"/>
          <a:srcRect/>
          <a:stretch>
            <a:fillRect/>
          </a:stretch>
        </p:blipFill>
        <p:spPr>
          <a:xfrm>
            <a:off x="7175527" y="1599878"/>
            <a:ext cx="1325563" cy="2189162"/>
          </a:xfrm>
          <a:prstGeom prst="rect">
            <a:avLst/>
          </a:prstGeom>
          <a:noFill/>
          <a:ln/>
        </p:spPr>
      </p:pic>
      <p:sp>
        <p:nvSpPr>
          <p:cNvPr id="11" name="Textfeld 10"/>
          <p:cNvSpPr txBox="1"/>
          <p:nvPr/>
        </p:nvSpPr>
        <p:spPr>
          <a:xfrm>
            <a:off x="2714612" y="1571612"/>
            <a:ext cx="2500330" cy="461665"/>
          </a:xfrm>
          <a:prstGeom prst="rect">
            <a:avLst/>
          </a:prstGeom>
          <a:noFill/>
        </p:spPr>
        <p:txBody>
          <a:bodyPr wrap="square" rtlCol="0">
            <a:spAutoFit/>
          </a:bodyPr>
          <a:lstStyle/>
          <a:p>
            <a:r>
              <a:rPr lang="de-DE" sz="1200" dirty="0" smtClean="0"/>
              <a:t>Das </a:t>
            </a:r>
            <a:r>
              <a:rPr lang="de-DE" sz="1200" dirty="0" err="1" smtClean="0"/>
              <a:t>Petrusfenster</a:t>
            </a:r>
            <a:endParaRPr lang="de-DE" sz="1200" dirty="0" smtClean="0"/>
          </a:p>
          <a:p>
            <a:r>
              <a:rPr lang="de-DE" sz="1200" dirty="0" smtClean="0"/>
              <a:t>im Kölner Dom (1876)</a:t>
            </a:r>
            <a:endParaRPr lang="de-DE"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sz="2400" dirty="0" smtClean="0">
                <a:solidFill>
                  <a:srgbClr val="002060"/>
                </a:solidFill>
              </a:rPr>
              <a:t>6. Das Apostelkonzil</a:t>
            </a:r>
            <a:endParaRPr lang="de-DE" sz="2400" dirty="0"/>
          </a:p>
        </p:txBody>
      </p:sp>
      <p:sp>
        <p:nvSpPr>
          <p:cNvPr id="3" name="Fußzeilenplatzhalter 2"/>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BFB3DE9B-B42C-4AF2-AC3B-7A8C45C40A55}" type="slidenum">
              <a:rPr lang="de-DE" smtClean="0"/>
              <a:pPr/>
              <a:t>35</a:t>
            </a:fld>
            <a:endParaRPr lang="de-DE"/>
          </a:p>
        </p:txBody>
      </p:sp>
      <p:pic>
        <p:nvPicPr>
          <p:cNvPr id="11" name="Inhaltsplatzhalter 10" descr="apostelkonzil.gif"/>
          <p:cNvPicPr>
            <a:picLocks noGrp="1" noChangeAspect="1"/>
          </p:cNvPicPr>
          <p:nvPr>
            <p:ph sz="quarter" idx="1"/>
          </p:nvPr>
        </p:nvPicPr>
        <p:blipFill>
          <a:blip r:embed="rId2" cstate="print"/>
          <a:stretch>
            <a:fillRect/>
          </a:stretch>
        </p:blipFill>
        <p:spPr>
          <a:xfrm>
            <a:off x="428597" y="1714488"/>
            <a:ext cx="2818695" cy="2357454"/>
          </a:xfrm>
        </p:spPr>
      </p:pic>
      <p:pic>
        <p:nvPicPr>
          <p:cNvPr id="7" name="Grafik 6" descr="Vat II Bischöfe.jpg"/>
          <p:cNvPicPr>
            <a:picLocks noChangeAspect="1"/>
          </p:cNvPicPr>
          <p:nvPr/>
        </p:nvPicPr>
        <p:blipFill>
          <a:blip r:embed="rId3" cstate="print"/>
          <a:stretch>
            <a:fillRect/>
          </a:stretch>
        </p:blipFill>
        <p:spPr>
          <a:xfrm>
            <a:off x="5643570" y="1772816"/>
            <a:ext cx="2793238" cy="2091437"/>
          </a:xfrm>
          <a:prstGeom prst="rect">
            <a:avLst/>
          </a:prstGeom>
        </p:spPr>
      </p:pic>
      <p:sp>
        <p:nvSpPr>
          <p:cNvPr id="8" name="Textfeld 7"/>
          <p:cNvSpPr txBox="1"/>
          <p:nvPr/>
        </p:nvSpPr>
        <p:spPr>
          <a:xfrm>
            <a:off x="5580112" y="3933056"/>
            <a:ext cx="2952328" cy="830997"/>
          </a:xfrm>
          <a:prstGeom prst="rect">
            <a:avLst/>
          </a:prstGeom>
          <a:noFill/>
        </p:spPr>
        <p:txBody>
          <a:bodyPr wrap="square" rtlCol="0">
            <a:spAutoFit/>
          </a:bodyPr>
          <a:lstStyle/>
          <a:p>
            <a:pPr algn="r"/>
            <a:r>
              <a:rPr lang="de-DE" sz="1200" dirty="0" smtClean="0"/>
              <a:t>Einzug der Bischöfe in den Petersdom zur Eröffnung des Zweiten Vatikanischen Konzils </a:t>
            </a:r>
            <a:br>
              <a:rPr lang="de-DE" sz="1200" dirty="0" smtClean="0"/>
            </a:br>
            <a:r>
              <a:rPr lang="de-DE" sz="1200" dirty="0" smtClean="0"/>
              <a:t>am 11. 10. 1962</a:t>
            </a:r>
            <a:endParaRPr lang="de-DE" sz="1200" dirty="0"/>
          </a:p>
        </p:txBody>
      </p:sp>
      <p:pic>
        <p:nvPicPr>
          <p:cNvPr id="9" name="Picture 8" descr="Petrus Apostelkonzil"/>
          <p:cNvPicPr>
            <a:picLocks noChangeAspect="1" noChangeArrowheads="1"/>
          </p:cNvPicPr>
          <p:nvPr/>
        </p:nvPicPr>
        <p:blipFill>
          <a:blip r:embed="rId4" cstate="print"/>
          <a:srcRect/>
          <a:stretch>
            <a:fillRect/>
          </a:stretch>
        </p:blipFill>
        <p:spPr>
          <a:xfrm>
            <a:off x="3286116" y="1714488"/>
            <a:ext cx="2180376" cy="2214578"/>
          </a:xfrm>
          <a:prstGeom prst="rect">
            <a:avLst/>
          </a:prstGeom>
          <a:noFill/>
          <a:ln/>
        </p:spPr>
      </p:pic>
      <p:pic>
        <p:nvPicPr>
          <p:cNvPr id="10" name="Inhaltsplatzhalter 6" descr="Apostel_fj.jpg"/>
          <p:cNvPicPr>
            <a:picLocks noChangeAspect="1"/>
          </p:cNvPicPr>
          <p:nvPr/>
        </p:nvPicPr>
        <p:blipFill>
          <a:blip r:embed="rId5" cstate="print"/>
          <a:stretch>
            <a:fillRect/>
          </a:stretch>
        </p:blipFill>
        <p:spPr>
          <a:xfrm>
            <a:off x="539552" y="4077071"/>
            <a:ext cx="2880320" cy="2094777"/>
          </a:xfrm>
          <a:prstGeom prst="rect">
            <a:avLst/>
          </a:prstGeom>
        </p:spPr>
      </p:pic>
      <p:sp>
        <p:nvSpPr>
          <p:cNvPr id="12" name="Textfeld 11"/>
          <p:cNvSpPr txBox="1"/>
          <p:nvPr/>
        </p:nvSpPr>
        <p:spPr>
          <a:xfrm>
            <a:off x="3635896" y="5661248"/>
            <a:ext cx="2857488" cy="461665"/>
          </a:xfrm>
          <a:prstGeom prst="rect">
            <a:avLst/>
          </a:prstGeom>
          <a:noFill/>
        </p:spPr>
        <p:txBody>
          <a:bodyPr wrap="square" rtlCol="0">
            <a:spAutoFit/>
          </a:bodyPr>
          <a:lstStyle/>
          <a:p>
            <a:r>
              <a:rPr lang="de-DE" sz="1200" dirty="0" smtClean="0"/>
              <a:t>Fresko in der russisch-orthodoxen Kathedrale Wien </a:t>
            </a:r>
            <a:endParaRPr lang="de-DE"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2400" dirty="0" smtClean="0"/>
              <a:t>2. Provokationen</a:t>
            </a:r>
            <a:endParaRPr lang="de-DE" sz="2400" dirty="0"/>
          </a:p>
        </p:txBody>
      </p:sp>
      <p:sp>
        <p:nvSpPr>
          <p:cNvPr id="3" name="Fußzeilenplatzhalter 2"/>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BFB3DE9B-B42C-4AF2-AC3B-7A8C45C40A55}" type="slidenum">
              <a:rPr lang="de-DE" smtClean="0"/>
              <a:pPr/>
              <a:t>36</a:t>
            </a:fld>
            <a:endParaRPr lang="de-DE"/>
          </a:p>
        </p:txBody>
      </p:sp>
      <p:pic>
        <p:nvPicPr>
          <p:cNvPr id="8" name="Inhaltsplatzhalter 7" descr="paulus-missionsreisen.jpg"/>
          <p:cNvPicPr>
            <a:picLocks noGrp="1" noChangeAspect="1"/>
          </p:cNvPicPr>
          <p:nvPr>
            <p:ph sz="quarter" idx="1"/>
          </p:nvPr>
        </p:nvPicPr>
        <p:blipFill>
          <a:blip r:embed="rId2" cstate="print"/>
          <a:stretch>
            <a:fillRect/>
          </a:stretch>
        </p:blipFill>
        <p:spPr>
          <a:xfrm>
            <a:off x="5214942" y="1719048"/>
            <a:ext cx="3197226" cy="2286016"/>
          </a:xfrm>
        </p:spPr>
      </p:pic>
      <p:pic>
        <p:nvPicPr>
          <p:cNvPr id="7" name="Inhaltsplatzhalter 10" descr="diekollektekollektelandkarte.png"/>
          <p:cNvPicPr>
            <a:picLocks noChangeAspect="1"/>
          </p:cNvPicPr>
          <p:nvPr/>
        </p:nvPicPr>
        <p:blipFill>
          <a:blip r:embed="rId3" cstate="print"/>
          <a:stretch>
            <a:fillRect/>
          </a:stretch>
        </p:blipFill>
        <p:spPr>
          <a:xfrm>
            <a:off x="672326" y="1714488"/>
            <a:ext cx="3899674" cy="4572032"/>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sz="2400" dirty="0" smtClean="0">
                <a:solidFill>
                  <a:srgbClr val="002060"/>
                </a:solidFill>
              </a:rPr>
              <a:t>6. Das Apostelkonzil</a:t>
            </a:r>
            <a:endParaRPr lang="de-DE" sz="2400" dirty="0"/>
          </a:p>
        </p:txBody>
      </p:sp>
      <p:sp>
        <p:nvSpPr>
          <p:cNvPr id="10" name="Inhaltsplatzhalter 9"/>
          <p:cNvSpPr>
            <a:spLocks noGrp="1"/>
          </p:cNvSpPr>
          <p:nvPr>
            <p:ph sz="quarter" idx="2"/>
          </p:nvPr>
        </p:nvSpPr>
        <p:spPr>
          <a:xfrm>
            <a:off x="301752" y="2348880"/>
            <a:ext cx="4041648" cy="3818404"/>
          </a:xfrm>
        </p:spPr>
        <p:txBody>
          <a:bodyPr>
            <a:normAutofit/>
          </a:bodyPr>
          <a:lstStyle/>
          <a:p>
            <a:pPr marL="0" indent="0">
              <a:lnSpc>
                <a:spcPts val="1400"/>
              </a:lnSpc>
              <a:buClr>
                <a:srgbClr val="002060"/>
              </a:buClr>
              <a:buNone/>
            </a:pPr>
            <a:r>
              <a:rPr lang="de-DE" sz="1600" baseline="30000" dirty="0" smtClean="0"/>
              <a:t>1</a:t>
            </a:r>
            <a:r>
              <a:rPr lang="de-DE" sz="1600" dirty="0" smtClean="0"/>
              <a:t>Vierzehn Jahre später ging ich wieder nach Jerusalem hinauf, mit Barnabas und nahm auch Titus mit. </a:t>
            </a:r>
            <a:r>
              <a:rPr lang="de-DE" sz="1600" baseline="30000" dirty="0" smtClean="0"/>
              <a:t>2</a:t>
            </a:r>
            <a:r>
              <a:rPr lang="de-DE" sz="1600" dirty="0" smtClean="0"/>
              <a:t>Ich ging aber gemäß einer Offenbarung und legte ihnen das Evangelium vor, das ich unter den Heiden verkünde, allein aber den Angesehenen, dass ich nicht ins Leere liefe oder gelaufen wäre. </a:t>
            </a:r>
            <a:br>
              <a:rPr lang="de-DE" sz="1600" dirty="0" smtClean="0"/>
            </a:br>
            <a:r>
              <a:rPr lang="de-DE" sz="1600" baseline="30000" dirty="0" smtClean="0"/>
              <a:t>3</a:t>
            </a:r>
            <a:r>
              <a:rPr lang="de-DE" sz="1600" dirty="0" smtClean="0"/>
              <a:t>Doch selbst Titus, der als Grieche mit mir war, wurde nicht zur Beschneidung gezwungen. </a:t>
            </a:r>
          </a:p>
        </p:txBody>
      </p:sp>
      <p:sp>
        <p:nvSpPr>
          <p:cNvPr id="12" name="Inhaltsplatzhalter 11"/>
          <p:cNvSpPr>
            <a:spLocks noGrp="1"/>
          </p:cNvSpPr>
          <p:nvPr>
            <p:ph sz="quarter" idx="4"/>
          </p:nvPr>
        </p:nvSpPr>
        <p:spPr>
          <a:xfrm>
            <a:off x="4800600" y="2276872"/>
            <a:ext cx="3886200" cy="3419492"/>
          </a:xfrm>
        </p:spPr>
        <p:txBody>
          <a:bodyPr>
            <a:noAutofit/>
          </a:bodyPr>
          <a:lstStyle/>
          <a:p>
            <a:pPr marL="0">
              <a:lnSpc>
                <a:spcPts val="1400"/>
              </a:lnSpc>
              <a:buNone/>
            </a:pPr>
            <a:r>
              <a:rPr lang="de-DE" sz="1600" baseline="30000" dirty="0" smtClean="0"/>
              <a:t>1</a:t>
            </a:r>
            <a:r>
              <a:rPr lang="de-DE" sz="1600" dirty="0" smtClean="0"/>
              <a:t>Einige kamen von Judäa herab und lehrten die Brüder: „Wenn ihr nicht beschnitten seid gemäß der Regel des Mose,  könnt ihr nicht gerettet werden.“  </a:t>
            </a:r>
            <a:r>
              <a:rPr lang="de-DE" sz="1600" baseline="30000" dirty="0" smtClean="0"/>
              <a:t>2</a:t>
            </a:r>
            <a:r>
              <a:rPr lang="de-DE" sz="1600" dirty="0" smtClean="0"/>
              <a:t>Weil ein Konflikt entstand und Paulus wie Barnabas Streit mit ihnen hatten, ordneten sie es so, dass Paulus und Barnabas und ein paar andere von ihnen hinaufgehen sollten zu den Aposteln und Presbytern nach Jerusalem wegen dieser Frage. …</a:t>
            </a:r>
            <a:br>
              <a:rPr lang="de-DE" sz="1600" dirty="0" smtClean="0"/>
            </a:br>
            <a:r>
              <a:rPr lang="de-DE" sz="1600" baseline="30000" dirty="0" smtClean="0"/>
              <a:t>4</a:t>
            </a:r>
            <a:r>
              <a:rPr lang="de-DE" sz="1600" dirty="0" smtClean="0"/>
              <a:t>In Jerusalem aber angelangt, wurden sie von der Kirche und von den Aposteln und Presbytern  empfangen, und sie berichteten, was Gott mit ihnen gemacht hatte. </a:t>
            </a:r>
            <a:r>
              <a:rPr lang="de-DE" sz="1600" baseline="30000" dirty="0" smtClean="0"/>
              <a:t>5</a:t>
            </a:r>
            <a:r>
              <a:rPr lang="de-DE" sz="1600" dirty="0" smtClean="0"/>
              <a:t> Da traten einige von der Partei der Pharisäer auf, die gläubig geworden waren, und sagten: „Man muss sie beschneiden und ihnen gebieten, das Gesetz des Mose zu halten.“ </a:t>
            </a:r>
          </a:p>
        </p:txBody>
      </p:sp>
      <p:sp>
        <p:nvSpPr>
          <p:cNvPr id="4" name="Foliennummernplatzhalter 3"/>
          <p:cNvSpPr>
            <a:spLocks noGrp="1"/>
          </p:cNvSpPr>
          <p:nvPr>
            <p:ph type="sldNum" sz="quarter" idx="4294967295"/>
          </p:nvPr>
        </p:nvSpPr>
        <p:spPr>
          <a:xfrm>
            <a:off x="4326632" y="1168300"/>
            <a:ext cx="533400" cy="244476"/>
          </a:xfrm>
          <a:prstGeom prst="rect">
            <a:avLst/>
          </a:prstGeom>
        </p:spPr>
        <p:txBody>
          <a:bodyPr>
            <a:normAutofit fontScale="77500" lnSpcReduction="20000"/>
          </a:bodyPr>
          <a:lstStyle/>
          <a:p>
            <a:fld id="{BFB3DE9B-B42C-4AF2-AC3B-7A8C45C40A55}" type="slidenum">
              <a:rPr lang="de-DE" smtClean="0"/>
              <a:pPr/>
              <a:t>37</a:t>
            </a:fld>
            <a:endParaRPr lang="de-DE" dirty="0"/>
          </a:p>
        </p:txBody>
      </p:sp>
      <p:sp>
        <p:nvSpPr>
          <p:cNvPr id="3" name="Fußzeilenplatzhalter 2"/>
          <p:cNvSpPr>
            <a:spLocks noGrp="1"/>
          </p:cNvSpPr>
          <p:nvPr>
            <p:ph type="ftr" sz="quarter" idx="4294967295"/>
          </p:nvPr>
        </p:nvSpPr>
        <p:spPr>
          <a:xfrm>
            <a:off x="609600" y="6448251"/>
            <a:ext cx="5421083" cy="365125"/>
          </a:xfrm>
          <a:prstGeom prst="rect">
            <a:avLst/>
          </a:prstGeom>
        </p:spPr>
        <p:txBody>
          <a:bodyPr/>
          <a:lstStyle/>
          <a:p>
            <a:pPr algn="l"/>
            <a:r>
              <a:rPr lang="de-DE" sz="1200" dirty="0" smtClean="0"/>
              <a:t>Söding, Geschichte des Urchristentums SS 2012</a:t>
            </a:r>
            <a:endParaRPr lang="de-DE" sz="1200" dirty="0"/>
          </a:p>
        </p:txBody>
      </p:sp>
      <p:sp>
        <p:nvSpPr>
          <p:cNvPr id="9" name="Textplatzhalter 8"/>
          <p:cNvSpPr>
            <a:spLocks noGrp="1"/>
          </p:cNvSpPr>
          <p:nvPr>
            <p:ph type="body" sz="quarter" idx="1"/>
          </p:nvPr>
        </p:nvSpPr>
        <p:spPr>
          <a:solidFill>
            <a:srgbClr val="92D050"/>
          </a:solidFill>
        </p:spPr>
        <p:txBody>
          <a:bodyPr/>
          <a:lstStyle/>
          <a:p>
            <a:r>
              <a:rPr lang="de-DE" dirty="0" smtClean="0"/>
              <a:t>Paulus (Gal 2,1-10)</a:t>
            </a:r>
            <a:endParaRPr lang="de-DE" dirty="0"/>
          </a:p>
        </p:txBody>
      </p:sp>
      <p:sp>
        <p:nvSpPr>
          <p:cNvPr id="11" name="Textplatzhalter 10"/>
          <p:cNvSpPr>
            <a:spLocks noGrp="1"/>
          </p:cNvSpPr>
          <p:nvPr>
            <p:ph type="body" sz="quarter" idx="3"/>
          </p:nvPr>
        </p:nvSpPr>
        <p:spPr>
          <a:solidFill>
            <a:srgbClr val="92D050"/>
          </a:solidFill>
        </p:spPr>
        <p:txBody>
          <a:bodyPr/>
          <a:lstStyle/>
          <a:p>
            <a:r>
              <a:rPr lang="de-DE" dirty="0" smtClean="0"/>
              <a:t>Lukas (Apg 15,1-34)</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sz="2400" dirty="0" smtClean="0">
                <a:solidFill>
                  <a:srgbClr val="002060"/>
                </a:solidFill>
              </a:rPr>
              <a:t>6. Das Apostelkonzil</a:t>
            </a:r>
            <a:endParaRPr lang="de-DE" sz="2400" dirty="0"/>
          </a:p>
        </p:txBody>
      </p:sp>
      <p:sp>
        <p:nvSpPr>
          <p:cNvPr id="10" name="Inhaltsplatzhalter 9"/>
          <p:cNvSpPr>
            <a:spLocks noGrp="1"/>
          </p:cNvSpPr>
          <p:nvPr>
            <p:ph sz="quarter" idx="2"/>
          </p:nvPr>
        </p:nvSpPr>
        <p:spPr/>
        <p:txBody>
          <a:bodyPr>
            <a:noAutofit/>
          </a:bodyPr>
          <a:lstStyle/>
          <a:p>
            <a:pPr marL="0" indent="0">
              <a:lnSpc>
                <a:spcPts val="1400"/>
              </a:lnSpc>
              <a:buNone/>
            </a:pPr>
            <a:r>
              <a:rPr lang="de-DE" sz="1600" baseline="30000" dirty="0" smtClean="0"/>
              <a:t>4</a:t>
            </a:r>
            <a:r>
              <a:rPr lang="de-DE" sz="1600" dirty="0" smtClean="0"/>
              <a:t>Was die eingeschlichenen Lügenbrüder anlangt, die dazwischen gegangen sind, unsere Freiheit, die wir in Christus haben, auszuspähen, um uns zu knechten: </a:t>
            </a:r>
            <a:r>
              <a:rPr lang="de-DE" sz="1600" baseline="30000" dirty="0" smtClean="0"/>
              <a:t>5</a:t>
            </a:r>
            <a:r>
              <a:rPr lang="de-DE" sz="1600" dirty="0" smtClean="0"/>
              <a:t>denen haben wir nicht eine Sekunde nachgegeben, damit die Wahrheit des Evangeliums bei euch bleibe.</a:t>
            </a:r>
          </a:p>
        </p:txBody>
      </p:sp>
      <p:sp>
        <p:nvSpPr>
          <p:cNvPr id="12" name="Inhaltsplatzhalter 11"/>
          <p:cNvSpPr>
            <a:spLocks noGrp="1"/>
          </p:cNvSpPr>
          <p:nvPr>
            <p:ph sz="quarter" idx="4"/>
          </p:nvPr>
        </p:nvSpPr>
        <p:spPr>
          <a:xfrm>
            <a:off x="4800600" y="2438400"/>
            <a:ext cx="3886200" cy="3419492"/>
          </a:xfrm>
        </p:spPr>
        <p:txBody>
          <a:bodyPr>
            <a:noAutofit/>
          </a:bodyPr>
          <a:lstStyle/>
          <a:p>
            <a:pPr marL="0" indent="0">
              <a:lnSpc>
                <a:spcPts val="1400"/>
              </a:lnSpc>
              <a:buNone/>
            </a:pPr>
            <a:r>
              <a:rPr lang="de-DE" sz="1600" baseline="30000" dirty="0" smtClean="0"/>
              <a:t>6</a:t>
            </a:r>
            <a:r>
              <a:rPr lang="de-DE" sz="1600" dirty="0" smtClean="0"/>
              <a:t>So versammelten sich die Apostel und die Presbyter, um über dieses Thema zu beraten. </a:t>
            </a:r>
            <a:br>
              <a:rPr lang="de-DE" sz="1600" dirty="0" smtClean="0"/>
            </a:br>
            <a:r>
              <a:rPr lang="de-DE" sz="1600" baseline="30000" dirty="0" smtClean="0"/>
              <a:t>7</a:t>
            </a:r>
            <a:r>
              <a:rPr lang="de-DE" sz="1600" dirty="0" smtClean="0"/>
              <a:t>Weil aber großer Streit entbrannte, stand Petrus auf und sagte: „…“</a:t>
            </a:r>
            <a:br>
              <a:rPr lang="de-DE" sz="1600" dirty="0" smtClean="0"/>
            </a:br>
            <a:r>
              <a:rPr lang="de-DE" sz="1600" baseline="30000" dirty="0" smtClean="0"/>
              <a:t>12</a:t>
            </a:r>
            <a:r>
              <a:rPr lang="de-DE" sz="1600" dirty="0" smtClean="0"/>
              <a:t>Da schwieg die Menge und hörte Barnabas und Paulus zu, die erzählten, welche Zeichen und Wunder Gott durch sie unter den Heiden getan hatte. </a:t>
            </a:r>
            <a:br>
              <a:rPr lang="de-DE" sz="1600" dirty="0" smtClean="0"/>
            </a:br>
            <a:r>
              <a:rPr lang="de-DE" sz="1600" baseline="30000" dirty="0" smtClean="0"/>
              <a:t>13</a:t>
            </a:r>
            <a:r>
              <a:rPr lang="de-DE" sz="1600" dirty="0" smtClean="0"/>
              <a:t>Nachdem sie schwiegen, antwortete Jakobus: „…“</a:t>
            </a:r>
            <a:br>
              <a:rPr lang="de-DE" sz="1600" dirty="0" smtClean="0"/>
            </a:br>
            <a:endParaRPr lang="de-DE" sz="1600" dirty="0" smtClean="0"/>
          </a:p>
        </p:txBody>
      </p:sp>
      <p:sp>
        <p:nvSpPr>
          <p:cNvPr id="4" name="Foliennummernplatzhalter 3"/>
          <p:cNvSpPr>
            <a:spLocks noGrp="1"/>
          </p:cNvSpPr>
          <p:nvPr>
            <p:ph type="sldNum" sz="quarter" idx="4294967295"/>
          </p:nvPr>
        </p:nvSpPr>
        <p:spPr>
          <a:xfrm>
            <a:off x="4283968" y="1196752"/>
            <a:ext cx="533400" cy="244476"/>
          </a:xfrm>
          <a:prstGeom prst="rect">
            <a:avLst/>
          </a:prstGeom>
        </p:spPr>
        <p:txBody>
          <a:bodyPr>
            <a:normAutofit fontScale="77500" lnSpcReduction="20000"/>
          </a:bodyPr>
          <a:lstStyle/>
          <a:p>
            <a:fld id="{BFB3DE9B-B42C-4AF2-AC3B-7A8C45C40A55}" type="slidenum">
              <a:rPr lang="de-DE" smtClean="0"/>
              <a:pPr/>
              <a:t>38</a:t>
            </a:fld>
            <a:endParaRPr lang="de-DE" dirty="0"/>
          </a:p>
        </p:txBody>
      </p:sp>
      <p:sp>
        <p:nvSpPr>
          <p:cNvPr id="3" name="Fußzeilenplatzhalter 2"/>
          <p:cNvSpPr>
            <a:spLocks noGrp="1"/>
          </p:cNvSpPr>
          <p:nvPr>
            <p:ph type="ftr" sz="quarter" idx="4294967295"/>
          </p:nvPr>
        </p:nvSpPr>
        <p:spPr>
          <a:xfrm>
            <a:off x="323528" y="6381328"/>
            <a:ext cx="5421083" cy="365125"/>
          </a:xfrm>
          <a:prstGeom prst="rect">
            <a:avLst/>
          </a:prstGeom>
        </p:spPr>
        <p:txBody>
          <a:bodyPr/>
          <a:lstStyle/>
          <a:p>
            <a:pPr algn="l"/>
            <a:r>
              <a:rPr lang="de-DE" sz="1200" dirty="0" smtClean="0"/>
              <a:t>Söding, Geschichte des Urchristentums SS 2012</a:t>
            </a:r>
            <a:endParaRPr lang="de-DE" sz="1200" dirty="0"/>
          </a:p>
        </p:txBody>
      </p:sp>
      <p:sp>
        <p:nvSpPr>
          <p:cNvPr id="9" name="Textplatzhalter 8"/>
          <p:cNvSpPr>
            <a:spLocks noGrp="1"/>
          </p:cNvSpPr>
          <p:nvPr>
            <p:ph type="body" sz="quarter" idx="1"/>
          </p:nvPr>
        </p:nvSpPr>
        <p:spPr>
          <a:solidFill>
            <a:srgbClr val="92D050"/>
          </a:solidFill>
        </p:spPr>
        <p:txBody>
          <a:bodyPr/>
          <a:lstStyle/>
          <a:p>
            <a:r>
              <a:rPr lang="de-DE" dirty="0" smtClean="0"/>
              <a:t>Paulus (Gal 2,1-10)</a:t>
            </a:r>
            <a:endParaRPr lang="de-DE" dirty="0"/>
          </a:p>
        </p:txBody>
      </p:sp>
      <p:sp>
        <p:nvSpPr>
          <p:cNvPr id="11" name="Textplatzhalter 10"/>
          <p:cNvSpPr>
            <a:spLocks noGrp="1"/>
          </p:cNvSpPr>
          <p:nvPr>
            <p:ph type="body" sz="quarter" idx="3"/>
          </p:nvPr>
        </p:nvSpPr>
        <p:spPr>
          <a:solidFill>
            <a:srgbClr val="92D050"/>
          </a:solidFill>
        </p:spPr>
        <p:txBody>
          <a:bodyPr/>
          <a:lstStyle/>
          <a:p>
            <a:r>
              <a:rPr lang="de-DE" dirty="0" smtClean="0"/>
              <a:t>Lukas (Apg 15,1-34)</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2"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de-DE" sz="2400" dirty="0" smtClean="0">
                <a:solidFill>
                  <a:srgbClr val="002060"/>
                </a:solidFill>
              </a:rPr>
              <a:t>6. Das Apostelkonzil</a:t>
            </a:r>
            <a:endParaRPr lang="de-DE" sz="2400" dirty="0"/>
          </a:p>
        </p:txBody>
      </p:sp>
      <p:sp>
        <p:nvSpPr>
          <p:cNvPr id="10" name="Inhaltsplatzhalter 9"/>
          <p:cNvSpPr>
            <a:spLocks noGrp="1"/>
          </p:cNvSpPr>
          <p:nvPr>
            <p:ph sz="quarter" idx="2"/>
          </p:nvPr>
        </p:nvSpPr>
        <p:spPr/>
        <p:txBody>
          <a:bodyPr>
            <a:noAutofit/>
          </a:bodyPr>
          <a:lstStyle/>
          <a:p>
            <a:pPr marL="0" indent="0">
              <a:lnSpc>
                <a:spcPts val="1400"/>
              </a:lnSpc>
              <a:buNone/>
            </a:pPr>
            <a:r>
              <a:rPr lang="de-DE" sz="1600" dirty="0" smtClean="0"/>
              <a:t>… </a:t>
            </a:r>
            <a:r>
              <a:rPr lang="de-DE" sz="1600" baseline="30000" dirty="0" smtClean="0"/>
              <a:t>7</a:t>
            </a:r>
            <a:r>
              <a:rPr lang="de-DE" sz="1600" dirty="0" smtClean="0"/>
              <a:t>als sie sahen, dass mir das Evangelium der </a:t>
            </a:r>
            <a:r>
              <a:rPr lang="de-DE" sz="1600" dirty="0" err="1" smtClean="0"/>
              <a:t>Unbeschnittenen</a:t>
            </a:r>
            <a:r>
              <a:rPr lang="de-DE" sz="1600" dirty="0" smtClean="0"/>
              <a:t> anvertraut war, so wie Petrus der Beschneidung,</a:t>
            </a:r>
            <a:br>
              <a:rPr lang="de-DE" sz="1600" dirty="0" smtClean="0"/>
            </a:br>
            <a:r>
              <a:rPr lang="de-DE" sz="1600" baseline="30000" dirty="0" smtClean="0"/>
              <a:t>8</a:t>
            </a:r>
            <a:r>
              <a:rPr lang="de-DE" sz="1600" dirty="0" smtClean="0"/>
              <a:t>weil der, der Petrus zum Apostolat der Beschneidung befähigt hat, mich für die Heiden befähigt hat,  </a:t>
            </a:r>
            <a:br>
              <a:rPr lang="de-DE" sz="1600" dirty="0" smtClean="0"/>
            </a:br>
            <a:r>
              <a:rPr lang="de-DE" sz="1600" baseline="30000" dirty="0" smtClean="0"/>
              <a:t>9</a:t>
            </a:r>
            <a:r>
              <a:rPr lang="de-DE" sz="1600" dirty="0" smtClean="0"/>
              <a:t>und die Gnade erkannten, die mir gegeben ist, </a:t>
            </a:r>
            <a:br>
              <a:rPr lang="de-DE" sz="1600" dirty="0" smtClean="0"/>
            </a:br>
            <a:r>
              <a:rPr lang="de-DE" sz="1600" dirty="0" smtClean="0"/>
              <a:t>gaben Jakobus und Kephas und Johannes, die als Säulen gelten, mir und Barnabas die rechte Hand der Gemeinschaft, </a:t>
            </a:r>
          </a:p>
          <a:p>
            <a:pPr marL="0" indent="0">
              <a:lnSpc>
                <a:spcPts val="1400"/>
              </a:lnSpc>
              <a:buNone/>
            </a:pPr>
            <a:r>
              <a:rPr lang="de-DE" sz="1600" baseline="30000" dirty="0" smtClean="0"/>
              <a:t>6</a:t>
            </a:r>
            <a:r>
              <a:rPr lang="de-DE" sz="1600" dirty="0" smtClean="0"/>
              <a:t>Mir haben die Angesehenen nichts auferlegt,</a:t>
            </a:r>
            <a:br>
              <a:rPr lang="de-DE" sz="1600" dirty="0" smtClean="0"/>
            </a:br>
            <a:r>
              <a:rPr lang="de-DE" sz="1600" dirty="0" smtClean="0"/>
              <a:t/>
            </a:r>
            <a:br>
              <a:rPr lang="de-DE" sz="1600" dirty="0" smtClean="0"/>
            </a:br>
            <a:endParaRPr lang="de-DE" sz="1600" dirty="0" smtClean="0"/>
          </a:p>
          <a:p>
            <a:pPr marL="0" indent="0">
              <a:lnSpc>
                <a:spcPts val="1400"/>
              </a:lnSpc>
              <a:buNone/>
            </a:pPr>
            <a:r>
              <a:rPr lang="de-DE" sz="1600" baseline="30000" dirty="0" smtClean="0"/>
              <a:t>10</a:t>
            </a:r>
            <a:r>
              <a:rPr lang="de-DE" sz="1600" dirty="0" smtClean="0"/>
              <a:t>Nur der Armen sollten wir gedenken, was ich mich auch zu tun bemüht habe.</a:t>
            </a:r>
          </a:p>
        </p:txBody>
      </p:sp>
      <p:sp>
        <p:nvSpPr>
          <p:cNvPr id="12" name="Inhaltsplatzhalter 11"/>
          <p:cNvSpPr>
            <a:spLocks noGrp="1"/>
          </p:cNvSpPr>
          <p:nvPr>
            <p:ph sz="quarter" idx="4"/>
          </p:nvPr>
        </p:nvSpPr>
        <p:spPr>
          <a:xfrm>
            <a:off x="4800600" y="2438400"/>
            <a:ext cx="3886200" cy="3419492"/>
          </a:xfrm>
        </p:spPr>
        <p:txBody>
          <a:bodyPr>
            <a:noAutofit/>
          </a:bodyPr>
          <a:lstStyle/>
          <a:p>
            <a:pPr marL="0" indent="0">
              <a:lnSpc>
                <a:spcPts val="1400"/>
              </a:lnSpc>
              <a:buNone/>
            </a:pPr>
            <a:r>
              <a:rPr lang="de-DE" sz="1600" baseline="30000" dirty="0" smtClean="0"/>
              <a:t>6</a:t>
            </a:r>
            <a:r>
              <a:rPr lang="de-DE" sz="1600" dirty="0" smtClean="0"/>
              <a:t>So versammelten sich die Apostel und die Presbyter, um über dieses Thema zu beraten. </a:t>
            </a:r>
            <a:br>
              <a:rPr lang="de-DE" sz="1600" dirty="0" smtClean="0"/>
            </a:br>
            <a:r>
              <a:rPr lang="de-DE" sz="1600" baseline="30000" dirty="0" smtClean="0"/>
              <a:t>7</a:t>
            </a:r>
            <a:r>
              <a:rPr lang="de-DE" sz="1600" dirty="0" smtClean="0"/>
              <a:t>Weil aber großer Streit entbrannte, stand Petrus auf und sagte: „…“</a:t>
            </a:r>
            <a:br>
              <a:rPr lang="de-DE" sz="1600" dirty="0" smtClean="0"/>
            </a:br>
            <a:r>
              <a:rPr lang="de-DE" sz="1600" baseline="30000" dirty="0" smtClean="0"/>
              <a:t>12</a:t>
            </a:r>
            <a:r>
              <a:rPr lang="de-DE" sz="1600" dirty="0" smtClean="0"/>
              <a:t>Da schwieg die Menge und hörte Barnabas und Paulus zu, die erzählten, welche Zeichen und Wunder Gott durch sie unter den Heiden getan hatte. </a:t>
            </a:r>
            <a:br>
              <a:rPr lang="de-DE" sz="1600" dirty="0" smtClean="0"/>
            </a:br>
            <a:r>
              <a:rPr lang="de-DE" sz="1600" baseline="30000" dirty="0" smtClean="0"/>
              <a:t>13</a:t>
            </a:r>
            <a:r>
              <a:rPr lang="de-DE" sz="1600" dirty="0" smtClean="0"/>
              <a:t>Nachdem sie schwiegen, antwortete Jakobus: „…“</a:t>
            </a:r>
            <a:br>
              <a:rPr lang="de-DE" sz="1600" dirty="0" smtClean="0"/>
            </a:br>
            <a:endParaRPr lang="de-DE" sz="1600" dirty="0" smtClean="0"/>
          </a:p>
          <a:p>
            <a:pPr marL="0" indent="0">
              <a:lnSpc>
                <a:spcPts val="1400"/>
              </a:lnSpc>
              <a:buNone/>
            </a:pPr>
            <a:r>
              <a:rPr lang="de-DE" sz="1600" baseline="30000" dirty="0" smtClean="0"/>
              <a:t>23</a:t>
            </a:r>
            <a:r>
              <a:rPr lang="de-DE" sz="1600" dirty="0" smtClean="0"/>
              <a:t>Denn es schien dem Heiligen Geist und uns gut, euch keine Last aufzulegen, nur was notwendig ist …</a:t>
            </a:r>
          </a:p>
        </p:txBody>
      </p:sp>
      <p:sp>
        <p:nvSpPr>
          <p:cNvPr id="4" name="Foliennummernplatzhalter 3"/>
          <p:cNvSpPr>
            <a:spLocks noGrp="1"/>
          </p:cNvSpPr>
          <p:nvPr>
            <p:ph type="sldNum" sz="quarter" idx="4294967295"/>
          </p:nvPr>
        </p:nvSpPr>
        <p:spPr>
          <a:xfrm>
            <a:off x="4283968" y="1196752"/>
            <a:ext cx="533400" cy="244476"/>
          </a:xfrm>
          <a:prstGeom prst="rect">
            <a:avLst/>
          </a:prstGeom>
        </p:spPr>
        <p:txBody>
          <a:bodyPr>
            <a:normAutofit fontScale="77500" lnSpcReduction="20000"/>
          </a:bodyPr>
          <a:lstStyle/>
          <a:p>
            <a:fld id="{BFB3DE9B-B42C-4AF2-AC3B-7A8C45C40A55}" type="slidenum">
              <a:rPr lang="de-DE" smtClean="0"/>
              <a:pPr/>
              <a:t>39</a:t>
            </a:fld>
            <a:endParaRPr lang="de-DE" dirty="0"/>
          </a:p>
        </p:txBody>
      </p:sp>
      <p:sp>
        <p:nvSpPr>
          <p:cNvPr id="3" name="Fußzeilenplatzhalter 2"/>
          <p:cNvSpPr>
            <a:spLocks noGrp="1"/>
          </p:cNvSpPr>
          <p:nvPr>
            <p:ph type="ftr" sz="quarter" idx="4294967295"/>
          </p:nvPr>
        </p:nvSpPr>
        <p:spPr>
          <a:xfrm>
            <a:off x="323528" y="6381328"/>
            <a:ext cx="5421083" cy="365125"/>
          </a:xfrm>
          <a:prstGeom prst="rect">
            <a:avLst/>
          </a:prstGeom>
        </p:spPr>
        <p:txBody>
          <a:bodyPr/>
          <a:lstStyle/>
          <a:p>
            <a:pPr algn="l"/>
            <a:r>
              <a:rPr lang="de-DE" sz="1200" dirty="0" smtClean="0"/>
              <a:t>Söding, Geschichte des Urchristentums SS 2012</a:t>
            </a:r>
            <a:endParaRPr lang="de-DE" sz="1200" dirty="0"/>
          </a:p>
        </p:txBody>
      </p:sp>
      <p:sp>
        <p:nvSpPr>
          <p:cNvPr id="9" name="Textplatzhalter 8"/>
          <p:cNvSpPr>
            <a:spLocks noGrp="1"/>
          </p:cNvSpPr>
          <p:nvPr>
            <p:ph type="body" sz="quarter" idx="1"/>
          </p:nvPr>
        </p:nvSpPr>
        <p:spPr>
          <a:solidFill>
            <a:srgbClr val="92D050"/>
          </a:solidFill>
        </p:spPr>
        <p:txBody>
          <a:bodyPr/>
          <a:lstStyle/>
          <a:p>
            <a:r>
              <a:rPr lang="de-DE" dirty="0" smtClean="0"/>
              <a:t>Paulus (Gal 2,1-10)</a:t>
            </a:r>
            <a:endParaRPr lang="de-DE" dirty="0"/>
          </a:p>
        </p:txBody>
      </p:sp>
      <p:sp>
        <p:nvSpPr>
          <p:cNvPr id="11" name="Textplatzhalter 10"/>
          <p:cNvSpPr>
            <a:spLocks noGrp="1"/>
          </p:cNvSpPr>
          <p:nvPr>
            <p:ph type="body" sz="quarter" idx="3"/>
          </p:nvPr>
        </p:nvSpPr>
        <p:spPr>
          <a:solidFill>
            <a:srgbClr val="92D050"/>
          </a:solidFill>
        </p:spPr>
        <p:txBody>
          <a:bodyPr/>
          <a:lstStyle/>
          <a:p>
            <a:r>
              <a:rPr lang="de-DE" dirty="0" smtClean="0"/>
              <a:t>Lukas (Apg 15,1-34)</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1. Das Thema und die Methode</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4</a:t>
            </a:fld>
            <a:endParaRPr lang="de-DE"/>
          </a:p>
        </p:txBody>
      </p:sp>
      <p:sp>
        <p:nvSpPr>
          <p:cNvPr id="7" name="Inhaltsplatzhalter 6"/>
          <p:cNvSpPr>
            <a:spLocks noGrp="1"/>
          </p:cNvSpPr>
          <p:nvPr>
            <p:ph sz="quarter" idx="1"/>
          </p:nvPr>
        </p:nvSpPr>
        <p:spPr/>
        <p:txBody>
          <a:bodyPr>
            <a:normAutofit fontScale="92500" lnSpcReduction="10000"/>
          </a:bodyPr>
          <a:lstStyle/>
          <a:p>
            <a:r>
              <a:rPr lang="de-DE" dirty="0" smtClean="0"/>
              <a:t>Apg 24,14</a:t>
            </a:r>
            <a:br>
              <a:rPr lang="de-DE" dirty="0" smtClean="0"/>
            </a:br>
            <a:r>
              <a:rPr lang="de-DE" dirty="0" smtClean="0">
                <a:solidFill>
                  <a:srgbClr val="BDD3FF"/>
                </a:solidFill>
              </a:rPr>
              <a:t>(Paulus vor dem römischen Statthalter Felix</a:t>
            </a:r>
            <a:r>
              <a:rPr lang="de-DE" dirty="0" smtClean="0">
                <a:solidFill>
                  <a:srgbClr val="BDD3FF"/>
                </a:solidFill>
                <a:sym typeface="Wingdings" pitchFamily="2" charset="2"/>
              </a:rPr>
              <a:t>)</a:t>
            </a:r>
            <a:r>
              <a:rPr lang="de-DE" dirty="0" smtClean="0">
                <a:sym typeface="Wingdings" pitchFamily="2" charset="2"/>
              </a:rPr>
              <a:t> </a:t>
            </a:r>
            <a:br>
              <a:rPr lang="de-DE" dirty="0" smtClean="0">
                <a:sym typeface="Wingdings" pitchFamily="2" charset="2"/>
              </a:rPr>
            </a:br>
            <a:r>
              <a:rPr lang="de-DE" dirty="0" smtClean="0">
                <a:sym typeface="Wingdings" pitchFamily="2" charset="2"/>
              </a:rPr>
              <a:t>„Dies bekenne ich, dass ich nach dem Weg, den sie eine Sekte (Häresie) nennen, dem Gott meiner Väter diene, weil ich allem glaube, was im Gesetz und bei den Propheten geschrieben steht.“</a:t>
            </a:r>
          </a:p>
          <a:p>
            <a:r>
              <a:rPr lang="de-DE" dirty="0" smtClean="0">
                <a:sym typeface="Wingdings" pitchFamily="2" charset="2"/>
              </a:rPr>
              <a:t>Apg 28,22</a:t>
            </a:r>
            <a:br>
              <a:rPr lang="de-DE" dirty="0" smtClean="0">
                <a:sym typeface="Wingdings" pitchFamily="2" charset="2"/>
              </a:rPr>
            </a:br>
            <a:r>
              <a:rPr lang="de-DE" dirty="0" smtClean="0">
                <a:solidFill>
                  <a:srgbClr val="BDD3FF"/>
                </a:solidFill>
                <a:sym typeface="Wingdings" pitchFamily="2" charset="2"/>
              </a:rPr>
              <a:t>(Vertreter der römischen Synagoge zu Paulus)</a:t>
            </a:r>
            <a:br>
              <a:rPr lang="de-DE" dirty="0" smtClean="0">
                <a:solidFill>
                  <a:srgbClr val="BDD3FF"/>
                </a:solidFill>
                <a:sym typeface="Wingdings" pitchFamily="2" charset="2"/>
              </a:rPr>
            </a:br>
            <a:r>
              <a:rPr lang="de-DE" dirty="0" smtClean="0">
                <a:sym typeface="Wingdings" pitchFamily="2" charset="2"/>
              </a:rPr>
              <a:t>„Wir wollen von dir hören, was du denkst; denn von dieser Sekte (Häresie) ist bekannt, dass sie überall auf Widerspruch stößt.“</a:t>
            </a:r>
            <a:br>
              <a:rPr lang="de-DE" dirty="0" smtClean="0">
                <a:sym typeface="Wingdings" pitchFamily="2" charset="2"/>
              </a:rPr>
            </a:br>
            <a:endParaRPr lang="de-DE"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7. Die Mission in Judäa und Samaria </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40</a:t>
            </a:fld>
            <a:endParaRPr lang="de-DE"/>
          </a:p>
        </p:txBody>
      </p:sp>
      <p:pic>
        <p:nvPicPr>
          <p:cNvPr id="6" name="Inhaltsplatzhalter 5" descr="samaria.jpg"/>
          <p:cNvPicPr>
            <a:picLocks noGrp="1" noChangeAspect="1"/>
          </p:cNvPicPr>
          <p:nvPr>
            <p:ph sz="quarter" idx="1"/>
          </p:nvPr>
        </p:nvPicPr>
        <p:blipFill>
          <a:blip r:embed="rId2" cstate="print"/>
          <a:stretch>
            <a:fillRect/>
          </a:stretch>
        </p:blipFill>
        <p:spPr>
          <a:xfrm>
            <a:off x="395536" y="1484784"/>
            <a:ext cx="3600400" cy="4750108"/>
          </a:xfrm>
          <a:prstGeom prst="rect">
            <a:avLst/>
          </a:prstGeo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el 15"/>
          <p:cNvSpPr>
            <a:spLocks noGrp="1"/>
          </p:cNvSpPr>
          <p:nvPr>
            <p:ph type="title"/>
          </p:nvPr>
        </p:nvSpPr>
        <p:spPr/>
        <p:txBody>
          <a:bodyPr/>
          <a:lstStyle/>
          <a:p>
            <a:pPr algn="l"/>
            <a:r>
              <a:rPr lang="de-DE" sz="2400" dirty="0" smtClean="0">
                <a:solidFill>
                  <a:srgbClr val="002060"/>
                </a:solidFill>
              </a:rPr>
              <a:t>7. Die Mission in Judäa und Samaria </a:t>
            </a:r>
            <a:endParaRPr lang="de-DE" sz="2400" dirty="0"/>
          </a:p>
        </p:txBody>
      </p:sp>
      <p:sp>
        <p:nvSpPr>
          <p:cNvPr id="4" name="Fußzeilenplatzhalter 3"/>
          <p:cNvSpPr>
            <a:spLocks noGrp="1"/>
          </p:cNvSpPr>
          <p:nvPr>
            <p:ph type="ftr" sz="quarter" idx="11"/>
          </p:nvPr>
        </p:nvSpPr>
        <p:spPr/>
        <p:txBody>
          <a:bodyPr/>
          <a:lstStyle/>
          <a:p>
            <a:r>
              <a:rPr lang="de-DE" smtClean="0"/>
              <a:t>Söding, Geschichte des Urchristentums SS 2012</a:t>
            </a:r>
            <a:endParaRPr lang="de-DE"/>
          </a:p>
        </p:txBody>
      </p:sp>
      <p:sp>
        <p:nvSpPr>
          <p:cNvPr id="5" name="Foliennummernplatzhalter 4"/>
          <p:cNvSpPr>
            <a:spLocks noGrp="1"/>
          </p:cNvSpPr>
          <p:nvPr>
            <p:ph type="sldNum" sz="quarter" idx="12"/>
          </p:nvPr>
        </p:nvSpPr>
        <p:spPr/>
        <p:txBody>
          <a:bodyPr/>
          <a:lstStyle/>
          <a:p>
            <a:fld id="{4C56D542-B31D-400B-ABCE-B52EC374BC9C}" type="slidenum">
              <a:rPr lang="de-DE" smtClean="0"/>
              <a:pPr/>
              <a:t>41</a:t>
            </a:fld>
            <a:endParaRPr lang="de-DE"/>
          </a:p>
        </p:txBody>
      </p:sp>
      <p:pic>
        <p:nvPicPr>
          <p:cNvPr id="7" name="Inhaltsplatzhalter 6" descr="S Sernin, Simon Magus below St Peter.jpg"/>
          <p:cNvPicPr>
            <a:picLocks noGrp="1" noChangeAspect="1"/>
          </p:cNvPicPr>
          <p:nvPr>
            <p:ph idx="1"/>
          </p:nvPr>
        </p:nvPicPr>
        <p:blipFill>
          <a:blip r:embed="rId3" cstate="print"/>
          <a:stretch>
            <a:fillRect/>
          </a:stretch>
        </p:blipFill>
        <p:spPr>
          <a:xfrm>
            <a:off x="500035" y="1500174"/>
            <a:ext cx="2507866" cy="1857388"/>
          </a:xfrm>
        </p:spPr>
      </p:pic>
      <p:pic>
        <p:nvPicPr>
          <p:cNvPr id="9" name="Grafik 8" descr="Simon_Magus.jpg"/>
          <p:cNvPicPr>
            <a:picLocks noChangeAspect="1"/>
          </p:cNvPicPr>
          <p:nvPr/>
        </p:nvPicPr>
        <p:blipFill>
          <a:blip r:embed="rId4" cstate="print"/>
          <a:stretch>
            <a:fillRect/>
          </a:stretch>
        </p:blipFill>
        <p:spPr>
          <a:xfrm flipH="1">
            <a:off x="5788887" y="1428736"/>
            <a:ext cx="2586549" cy="3000396"/>
          </a:xfrm>
          <a:prstGeom prst="rect">
            <a:avLst/>
          </a:prstGeom>
        </p:spPr>
      </p:pic>
      <p:sp>
        <p:nvSpPr>
          <p:cNvPr id="10" name="Textfeld 9"/>
          <p:cNvSpPr txBox="1"/>
          <p:nvPr/>
        </p:nvSpPr>
        <p:spPr>
          <a:xfrm>
            <a:off x="5715008" y="4357694"/>
            <a:ext cx="2500330" cy="830997"/>
          </a:xfrm>
          <a:prstGeom prst="rect">
            <a:avLst/>
          </a:prstGeom>
          <a:noFill/>
        </p:spPr>
        <p:txBody>
          <a:bodyPr wrap="square" rtlCol="0">
            <a:spAutoFit/>
          </a:bodyPr>
          <a:lstStyle/>
          <a:p>
            <a:r>
              <a:rPr lang="de-DE" sz="1200" dirty="0" err="1" smtClean="0"/>
              <a:t>Avanzino</a:t>
            </a:r>
            <a:r>
              <a:rPr lang="de-DE" sz="1200" dirty="0" smtClean="0"/>
              <a:t> </a:t>
            </a:r>
            <a:r>
              <a:rPr lang="de-DE" sz="1200" dirty="0" err="1" smtClean="0"/>
              <a:t>Nucci</a:t>
            </a:r>
            <a:r>
              <a:rPr lang="de-DE" sz="1200" dirty="0" smtClean="0"/>
              <a:t>, Petrus und Simon Magus, 1620, Öl auf Leinwand, 155 x 134 cm, </a:t>
            </a:r>
            <a:r>
              <a:rPr lang="de-DE" sz="1200" dirty="0" err="1" smtClean="0"/>
              <a:t>Fondazione</a:t>
            </a:r>
            <a:r>
              <a:rPr lang="de-DE" sz="1200" dirty="0" smtClean="0"/>
              <a:t> Cassa di </a:t>
            </a:r>
            <a:r>
              <a:rPr lang="de-DE" sz="1200" dirty="0" err="1" smtClean="0"/>
              <a:t>Risparmio</a:t>
            </a:r>
            <a:r>
              <a:rPr lang="de-DE" sz="1200" dirty="0" smtClean="0"/>
              <a:t> di Perugia</a:t>
            </a:r>
            <a:endParaRPr lang="de-DE" sz="1200" dirty="0"/>
          </a:p>
        </p:txBody>
      </p:sp>
      <p:sp>
        <p:nvSpPr>
          <p:cNvPr id="11" name="Textfeld 10"/>
          <p:cNvSpPr txBox="1"/>
          <p:nvPr/>
        </p:nvSpPr>
        <p:spPr>
          <a:xfrm>
            <a:off x="428596" y="3357562"/>
            <a:ext cx="2643206" cy="323165"/>
          </a:xfrm>
          <a:prstGeom prst="rect">
            <a:avLst/>
          </a:prstGeom>
          <a:noFill/>
        </p:spPr>
        <p:txBody>
          <a:bodyPr wrap="square" rtlCol="0">
            <a:spAutoFit/>
          </a:bodyPr>
          <a:lstStyle/>
          <a:p>
            <a:pPr>
              <a:lnSpc>
                <a:spcPct val="50000"/>
              </a:lnSpc>
            </a:pPr>
            <a:r>
              <a:rPr lang="en-US" sz="1200" dirty="0" smtClean="0"/>
              <a:t>S </a:t>
            </a:r>
            <a:r>
              <a:rPr lang="en-US" sz="1200" dirty="0" err="1" smtClean="0"/>
              <a:t>Sernin</a:t>
            </a:r>
            <a:r>
              <a:rPr lang="en-US" sz="1200" dirty="0" smtClean="0"/>
              <a:t> , </a:t>
            </a:r>
            <a:r>
              <a:rPr lang="en-US" sz="1200" dirty="0" err="1" smtClean="0"/>
              <a:t>Touluse</a:t>
            </a:r>
            <a:r>
              <a:rPr lang="en-US" sz="1200" dirty="0" smtClean="0"/>
              <a:t>, Porte </a:t>
            </a:r>
            <a:r>
              <a:rPr lang="en-US" sz="1200" dirty="0" err="1" smtClean="0"/>
              <a:t>Miegeville</a:t>
            </a:r>
            <a:r>
              <a:rPr lang="en-US" sz="1200" dirty="0" smtClean="0"/>
              <a:t>, 1080-1120  (</a:t>
            </a:r>
            <a:r>
              <a:rPr lang="en-US" sz="1200" dirty="0" err="1" smtClean="0"/>
              <a:t>unterhalb</a:t>
            </a:r>
            <a:r>
              <a:rPr lang="en-US" sz="1200" dirty="0" smtClean="0"/>
              <a:t> </a:t>
            </a:r>
            <a:r>
              <a:rPr lang="en-US" sz="1200" dirty="0" err="1" smtClean="0"/>
              <a:t>vom</a:t>
            </a:r>
            <a:r>
              <a:rPr lang="en-US" sz="1200" dirty="0" smtClean="0"/>
              <a:t> </a:t>
            </a:r>
            <a:r>
              <a:rPr lang="en-US" sz="1200" dirty="0" err="1" smtClean="0"/>
              <a:t>Petrus</a:t>
            </a:r>
            <a:r>
              <a:rPr lang="en-US" dirty="0" smtClean="0"/>
              <a:t>) </a:t>
            </a:r>
            <a:endParaRPr lang="de-DE" dirty="0"/>
          </a:p>
        </p:txBody>
      </p:sp>
      <p:pic>
        <p:nvPicPr>
          <p:cNvPr id="12" name="Grafik 11" descr="050865_ph2_w434_h_q80.jpg"/>
          <p:cNvPicPr>
            <a:picLocks noChangeAspect="1"/>
          </p:cNvPicPr>
          <p:nvPr/>
        </p:nvPicPr>
        <p:blipFill>
          <a:blip r:embed="rId5" cstate="print"/>
          <a:stretch>
            <a:fillRect/>
          </a:stretch>
        </p:blipFill>
        <p:spPr>
          <a:xfrm>
            <a:off x="428596" y="4429132"/>
            <a:ext cx="2963864" cy="1896052"/>
          </a:xfrm>
          <a:prstGeom prst="rect">
            <a:avLst/>
          </a:prstGeom>
        </p:spPr>
      </p:pic>
      <p:pic>
        <p:nvPicPr>
          <p:cNvPr id="13" name="Grafik 12" descr="050865_ph4_w434_h_q80.jpg"/>
          <p:cNvPicPr>
            <a:picLocks noChangeAspect="1"/>
          </p:cNvPicPr>
          <p:nvPr/>
        </p:nvPicPr>
        <p:blipFill>
          <a:blip r:embed="rId6" cstate="print"/>
          <a:stretch>
            <a:fillRect/>
          </a:stretch>
        </p:blipFill>
        <p:spPr>
          <a:xfrm>
            <a:off x="3428992" y="3571876"/>
            <a:ext cx="1815555" cy="2786082"/>
          </a:xfrm>
          <a:prstGeom prst="rect">
            <a:avLst/>
          </a:prstGeom>
        </p:spPr>
      </p:pic>
      <p:pic>
        <p:nvPicPr>
          <p:cNvPr id="14" name="Grafik 13" descr="SimonMagusDetail.jpg"/>
          <p:cNvPicPr>
            <a:picLocks noChangeAspect="1"/>
          </p:cNvPicPr>
          <p:nvPr/>
        </p:nvPicPr>
        <p:blipFill>
          <a:blip r:embed="rId7" cstate="print"/>
          <a:stretch>
            <a:fillRect/>
          </a:stretch>
        </p:blipFill>
        <p:spPr>
          <a:xfrm>
            <a:off x="3929059" y="1428735"/>
            <a:ext cx="1285884" cy="1877203"/>
          </a:xfrm>
          <a:prstGeom prst="rect">
            <a:avLst/>
          </a:prstGeom>
        </p:spPr>
      </p:pic>
      <p:sp>
        <p:nvSpPr>
          <p:cNvPr id="17" name="Textfeld 16"/>
          <p:cNvSpPr txBox="1"/>
          <p:nvPr/>
        </p:nvSpPr>
        <p:spPr>
          <a:xfrm>
            <a:off x="2786050" y="1428736"/>
            <a:ext cx="1143008" cy="1200329"/>
          </a:xfrm>
          <a:prstGeom prst="rect">
            <a:avLst/>
          </a:prstGeom>
          <a:noFill/>
        </p:spPr>
        <p:txBody>
          <a:bodyPr wrap="square" rtlCol="0">
            <a:spAutoFit/>
          </a:bodyPr>
          <a:lstStyle/>
          <a:p>
            <a:pPr algn="r"/>
            <a:r>
              <a:rPr lang="de-DE" sz="1200" dirty="0" smtClean="0"/>
              <a:t>Leonora Carrington, Bronze, </a:t>
            </a:r>
            <a:br>
              <a:rPr lang="de-DE" sz="1200" dirty="0" smtClean="0"/>
            </a:br>
            <a:r>
              <a:rPr lang="de-DE" sz="1200" dirty="0" smtClean="0"/>
              <a:t>Mexico City, 2007, Ausstellung </a:t>
            </a:r>
            <a:endParaRPr lang="de-DE" sz="1200" dirty="0"/>
          </a:p>
        </p:txBody>
      </p:sp>
      <p:sp>
        <p:nvSpPr>
          <p:cNvPr id="18" name="Textfeld 17"/>
          <p:cNvSpPr txBox="1"/>
          <p:nvPr/>
        </p:nvSpPr>
        <p:spPr>
          <a:xfrm>
            <a:off x="500034" y="4000504"/>
            <a:ext cx="2428892" cy="276999"/>
          </a:xfrm>
          <a:prstGeom prst="rect">
            <a:avLst/>
          </a:prstGeom>
          <a:noFill/>
        </p:spPr>
        <p:txBody>
          <a:bodyPr wrap="square" rtlCol="0">
            <a:spAutoFit/>
          </a:bodyPr>
          <a:lstStyle/>
          <a:p>
            <a:r>
              <a:rPr lang="de-DE" sz="1200" dirty="0" smtClean="0"/>
              <a:t>Film UK 1999 mit Ben Hopkins</a:t>
            </a:r>
            <a:endParaRPr lang="de-DE"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7" grpId="0"/>
      <p:bldP spid="1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7. Die Mission in Judäa und Samaria </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42</a:t>
            </a:fld>
            <a:endParaRPr lang="de-DE"/>
          </a:p>
        </p:txBody>
      </p:sp>
      <p:sp>
        <p:nvSpPr>
          <p:cNvPr id="7" name="Inhaltsplatzhalter 6"/>
          <p:cNvSpPr>
            <a:spLocks noGrp="1"/>
          </p:cNvSpPr>
          <p:nvPr>
            <p:ph sz="quarter" idx="1"/>
          </p:nvPr>
        </p:nvSpPr>
        <p:spPr/>
        <p:txBody>
          <a:bodyPr>
            <a:normAutofit fontScale="62500" lnSpcReduction="20000"/>
          </a:bodyPr>
          <a:lstStyle/>
          <a:p>
            <a:r>
              <a:rPr lang="de-DE" dirty="0" smtClean="0"/>
              <a:t>Apg 8,9</a:t>
            </a:r>
            <a:br>
              <a:rPr lang="de-DE" dirty="0" smtClean="0"/>
            </a:br>
            <a:r>
              <a:rPr lang="en-US" dirty="0" err="1" smtClean="0">
                <a:latin typeface="Bwgrkl" pitchFamily="2" charset="0"/>
              </a:rPr>
              <a:t>VAnh.r</a:t>
            </a:r>
            <a:r>
              <a:rPr lang="en-US" dirty="0" smtClean="0">
                <a:latin typeface="Bwgrkl" pitchFamily="2" charset="0"/>
              </a:rPr>
              <a:t> de, </a:t>
            </a:r>
            <a:r>
              <a:rPr lang="en-US" dirty="0" err="1" smtClean="0">
                <a:latin typeface="Bwgrkl" pitchFamily="2" charset="0"/>
              </a:rPr>
              <a:t>tij</a:t>
            </a:r>
            <a:r>
              <a:rPr lang="en-US" dirty="0" smtClean="0">
                <a:latin typeface="Bwgrkl" pitchFamily="2" charset="0"/>
              </a:rPr>
              <a:t> </a:t>
            </a:r>
            <a:r>
              <a:rPr lang="en-US" dirty="0" err="1" smtClean="0">
                <a:latin typeface="Bwgrkl" pitchFamily="2" charset="0"/>
              </a:rPr>
              <a:t>ovno,mati</a:t>
            </a:r>
            <a:r>
              <a:rPr lang="en-US" dirty="0" smtClean="0">
                <a:latin typeface="Bwgrkl" pitchFamily="2" charset="0"/>
              </a:rPr>
              <a:t> </a:t>
            </a:r>
            <a:r>
              <a:rPr lang="en-US" dirty="0" err="1" smtClean="0">
                <a:latin typeface="Bwgrkl" pitchFamily="2" charset="0"/>
              </a:rPr>
              <a:t>Si,mwn</a:t>
            </a:r>
            <a:r>
              <a:rPr lang="en-US" dirty="0" smtClean="0">
                <a:latin typeface="Bwgrkl" pitchFamily="2" charset="0"/>
              </a:rPr>
              <a:t> </a:t>
            </a:r>
            <a:r>
              <a:rPr lang="en-US" dirty="0" err="1" smtClean="0">
                <a:latin typeface="Bwgrkl" pitchFamily="2" charset="0"/>
              </a:rPr>
              <a:t>prou?ph</a:t>
            </a:r>
            <a:r>
              <a:rPr lang="en-US" dirty="0" smtClean="0">
                <a:latin typeface="Bwgrkl" pitchFamily="2" charset="0"/>
              </a:rPr>
              <a:t>/</a:t>
            </a:r>
            <a:r>
              <a:rPr lang="en-US" dirty="0" err="1" smtClean="0">
                <a:latin typeface="Bwgrkl" pitchFamily="2" charset="0"/>
              </a:rPr>
              <a:t>rcen</a:t>
            </a:r>
            <a:r>
              <a:rPr lang="en-US" dirty="0" smtClean="0">
                <a:latin typeface="Bwgrkl" pitchFamily="2" charset="0"/>
              </a:rPr>
              <a:t> </a:t>
            </a:r>
            <a:r>
              <a:rPr lang="en-US" dirty="0" err="1" smtClean="0">
                <a:latin typeface="Bwgrkl" pitchFamily="2" charset="0"/>
              </a:rPr>
              <a:t>evn</a:t>
            </a:r>
            <a:r>
              <a:rPr lang="en-US" dirty="0" smtClean="0">
                <a:latin typeface="Bwgrkl" pitchFamily="2" charset="0"/>
              </a:rPr>
              <a:t> </a:t>
            </a:r>
            <a:r>
              <a:rPr lang="en-US" dirty="0" err="1" smtClean="0">
                <a:latin typeface="Bwgrkl" pitchFamily="2" charset="0"/>
              </a:rPr>
              <a:t>th</a:t>
            </a:r>
            <a:r>
              <a:rPr lang="en-US" dirty="0" smtClean="0">
                <a:latin typeface="Bwgrkl" pitchFamily="2" charset="0"/>
              </a:rPr>
              <a:t>/| </a:t>
            </a:r>
            <a:r>
              <a:rPr lang="en-US" dirty="0" err="1" smtClean="0">
                <a:latin typeface="Bwgrkl" pitchFamily="2" charset="0"/>
              </a:rPr>
              <a:t>po,lei</a:t>
            </a:r>
            <a:r>
              <a:rPr lang="en-US" dirty="0" smtClean="0">
                <a:latin typeface="Bwgrkl" pitchFamily="2" charset="0"/>
              </a:rPr>
              <a:t> </a:t>
            </a:r>
            <a:r>
              <a:rPr lang="en-US" dirty="0" err="1" smtClean="0">
                <a:latin typeface="Bwgrkl" pitchFamily="2" charset="0"/>
              </a:rPr>
              <a:t>mageu,wn</a:t>
            </a:r>
            <a:r>
              <a:rPr lang="en-US" dirty="0" smtClean="0">
                <a:latin typeface="Bwgrkl" pitchFamily="2" charset="0"/>
              </a:rPr>
              <a:t> </a:t>
            </a:r>
            <a:r>
              <a:rPr lang="en-US" dirty="0" err="1" smtClean="0">
                <a:latin typeface="Bwgrkl" pitchFamily="2" charset="0"/>
              </a:rPr>
              <a:t>kai</a:t>
            </a:r>
            <a:r>
              <a:rPr lang="en-US" dirty="0" smtClean="0">
                <a:latin typeface="Bwgrkl" pitchFamily="2" charset="0"/>
              </a:rPr>
              <a:t>. </a:t>
            </a:r>
            <a:r>
              <a:rPr lang="en-US" dirty="0" err="1" smtClean="0">
                <a:latin typeface="Bwgrkl" pitchFamily="2" charset="0"/>
              </a:rPr>
              <a:t>evxista,nwn</a:t>
            </a:r>
            <a:r>
              <a:rPr lang="en-US" dirty="0" smtClean="0">
                <a:latin typeface="Bwgrkl" pitchFamily="2" charset="0"/>
              </a:rPr>
              <a:t> to. </a:t>
            </a:r>
            <a:r>
              <a:rPr lang="en-US" dirty="0" err="1" smtClean="0">
                <a:latin typeface="Bwgrkl" pitchFamily="2" charset="0"/>
              </a:rPr>
              <a:t>e;qnoj</a:t>
            </a:r>
            <a:r>
              <a:rPr lang="en-US" dirty="0" smtClean="0">
                <a:latin typeface="Bwgrkl" pitchFamily="2" charset="0"/>
              </a:rPr>
              <a:t> </a:t>
            </a:r>
            <a:r>
              <a:rPr lang="en-US" dirty="0" err="1" smtClean="0">
                <a:latin typeface="Bwgrkl" pitchFamily="2" charset="0"/>
              </a:rPr>
              <a:t>th</a:t>
            </a:r>
            <a:r>
              <a:rPr lang="en-US" dirty="0" smtClean="0">
                <a:latin typeface="Bwgrkl" pitchFamily="2" charset="0"/>
              </a:rPr>
              <a:t>/j </a:t>
            </a:r>
            <a:r>
              <a:rPr lang="en-US" dirty="0" err="1" smtClean="0">
                <a:latin typeface="Bwgrkl" pitchFamily="2" charset="0"/>
              </a:rPr>
              <a:t>Samarei,aj</a:t>
            </a:r>
            <a:r>
              <a:rPr lang="en-US" dirty="0" smtClean="0">
                <a:latin typeface="Bwgrkl" pitchFamily="2" charset="0"/>
              </a:rPr>
              <a:t>( </a:t>
            </a:r>
            <a:r>
              <a:rPr lang="en-US" dirty="0" err="1" smtClean="0">
                <a:latin typeface="Bwgrkl" pitchFamily="2" charset="0"/>
              </a:rPr>
              <a:t>le,gwn</a:t>
            </a:r>
            <a:r>
              <a:rPr lang="en-US" dirty="0" smtClean="0">
                <a:latin typeface="Bwgrkl" pitchFamily="2" charset="0"/>
              </a:rPr>
              <a:t> </a:t>
            </a:r>
            <a:r>
              <a:rPr lang="en-US" dirty="0" err="1" smtClean="0">
                <a:latin typeface="Bwgrkl" pitchFamily="2" charset="0"/>
              </a:rPr>
              <a:t>ei</a:t>
            </a:r>
            <a:r>
              <a:rPr lang="en-US" dirty="0" smtClean="0">
                <a:latin typeface="Bwgrkl" pitchFamily="2" charset="0"/>
              </a:rPr>
              <a:t>=</a:t>
            </a:r>
            <a:r>
              <a:rPr lang="en-US" dirty="0" err="1" smtClean="0">
                <a:latin typeface="Bwgrkl" pitchFamily="2" charset="0"/>
              </a:rPr>
              <a:t>nai</a:t>
            </a:r>
            <a:r>
              <a:rPr lang="en-US" dirty="0" smtClean="0">
                <a:latin typeface="Bwgrkl" pitchFamily="2" charset="0"/>
              </a:rPr>
              <a:t>, </a:t>
            </a:r>
            <a:r>
              <a:rPr lang="en-US" dirty="0" err="1" smtClean="0">
                <a:latin typeface="Bwgrkl" pitchFamily="2" charset="0"/>
              </a:rPr>
              <a:t>tina</a:t>
            </a:r>
            <a:r>
              <a:rPr lang="en-US" dirty="0" smtClean="0">
                <a:latin typeface="Bwgrkl" pitchFamily="2" charset="0"/>
              </a:rPr>
              <a:t> </a:t>
            </a:r>
            <a:r>
              <a:rPr lang="en-US" dirty="0" err="1" smtClean="0">
                <a:latin typeface="Bwgrkl" pitchFamily="2" charset="0"/>
              </a:rPr>
              <a:t>e`auto.n</a:t>
            </a:r>
            <a:r>
              <a:rPr lang="en-US" dirty="0" smtClean="0">
                <a:latin typeface="Bwgrkl" pitchFamily="2" charset="0"/>
              </a:rPr>
              <a:t> </a:t>
            </a:r>
            <a:r>
              <a:rPr lang="en-US" dirty="0" err="1" smtClean="0">
                <a:latin typeface="Bwgrkl" pitchFamily="2" charset="0"/>
              </a:rPr>
              <a:t>me,gan</a:t>
            </a:r>
            <a:r>
              <a:rPr lang="en-US" dirty="0" smtClean="0">
                <a:latin typeface="Bwgrkl" pitchFamily="2" charset="0"/>
              </a:rPr>
              <a:t>(</a:t>
            </a:r>
          </a:p>
          <a:p>
            <a:pPr>
              <a:buNone/>
            </a:pPr>
            <a:r>
              <a:rPr lang="en-US" dirty="0" smtClean="0">
                <a:latin typeface="Bwgrkl" pitchFamily="2" charset="0"/>
              </a:rPr>
              <a:t>	</a:t>
            </a:r>
            <a:r>
              <a:rPr lang="de-DE" dirty="0" smtClean="0"/>
              <a:t>Ein Mann namens Simon aber lebte lange schon in der Stadt und trieb Magie; er brachte das Volk von Samaria außer sich; er nannte sich selbst einen Großen. </a:t>
            </a:r>
          </a:p>
          <a:p>
            <a:pPr>
              <a:buNone/>
            </a:pPr>
            <a:endParaRPr lang="de-DE" dirty="0" smtClean="0"/>
          </a:p>
          <a:p>
            <a:pPr>
              <a:buNone/>
            </a:pPr>
            <a:r>
              <a:rPr lang="de-DE" dirty="0" smtClean="0"/>
              <a:t>Einheitsübersetzung:</a:t>
            </a:r>
            <a:br>
              <a:rPr lang="de-DE" dirty="0" smtClean="0"/>
            </a:br>
            <a:r>
              <a:rPr lang="de-DE" dirty="0" smtClean="0"/>
              <a:t>Ein Mann namens Simon wohnte schon länger in der Stadt; er trieb Zauberei und verwirrte das Volk von </a:t>
            </a:r>
            <a:r>
              <a:rPr lang="de-DE" dirty="0" err="1" smtClean="0"/>
              <a:t>Samarien</a:t>
            </a:r>
            <a:r>
              <a:rPr lang="de-DE" dirty="0" smtClean="0"/>
              <a:t>, da er sich als etwas </a:t>
            </a:r>
            <a:r>
              <a:rPr lang="de-DE" dirty="0" err="1" smtClean="0"/>
              <a:t>Großes</a:t>
            </a:r>
            <a:r>
              <a:rPr lang="de-DE" dirty="0" smtClean="0"/>
              <a:t> ausgab.</a:t>
            </a:r>
          </a:p>
          <a:p>
            <a:pPr>
              <a:buNone/>
            </a:pPr>
            <a:r>
              <a:rPr lang="en-US" dirty="0" err="1" smtClean="0"/>
              <a:t>Lutherbibel</a:t>
            </a:r>
            <a:r>
              <a:rPr lang="en-US" dirty="0" smtClean="0"/>
              <a:t>: </a:t>
            </a:r>
            <a:br>
              <a:rPr lang="en-US" dirty="0" smtClean="0"/>
            </a:br>
            <a:r>
              <a:rPr lang="de-DE" dirty="0" smtClean="0"/>
              <a:t>Es war aber ein Mann mit Namen Simon, der zuvor in der Stadt Zauberei trieb und das Volk von Samaria in seinen Bann zog, weil er vorgab, er wäre etwas </a:t>
            </a:r>
            <a:r>
              <a:rPr lang="de-DE" dirty="0" err="1" smtClean="0"/>
              <a:t>Großes</a:t>
            </a:r>
            <a:r>
              <a:rPr lang="de-DE" dirty="0" smtClean="0"/>
              <a:t>.</a:t>
            </a:r>
            <a:endParaRPr lang="en-US" dirty="0" smtClean="0"/>
          </a:p>
          <a:p>
            <a:pPr>
              <a:buNone/>
            </a:pPr>
            <a:r>
              <a:rPr lang="en-US" dirty="0" err="1" smtClean="0"/>
              <a:t>Elberfelder</a:t>
            </a:r>
            <a:r>
              <a:rPr lang="en-US" dirty="0" smtClean="0"/>
              <a:t>:</a:t>
            </a:r>
            <a:br>
              <a:rPr lang="en-US" dirty="0" smtClean="0"/>
            </a:br>
            <a:r>
              <a:rPr lang="de-DE" dirty="0" smtClean="0"/>
              <a:t>Ein Mann aber, mit Namen Simon, befand sich vorher in der Stadt, der trieb Zauberei und brachte das Volk von Samaria außer sich, indem er von sich selbst sagte, </a:t>
            </a:r>
            <a:r>
              <a:rPr lang="de-DE" dirty="0" err="1" smtClean="0"/>
              <a:t>daß</a:t>
            </a:r>
            <a:r>
              <a:rPr lang="de-DE" dirty="0" smtClean="0"/>
              <a:t> er etwas </a:t>
            </a:r>
            <a:r>
              <a:rPr lang="de-DE" dirty="0" err="1" smtClean="0"/>
              <a:t>Großes</a:t>
            </a:r>
            <a:r>
              <a:rPr lang="de-DE" dirty="0" smtClean="0"/>
              <a:t> sei; </a:t>
            </a:r>
          </a:p>
          <a:p>
            <a:pPr>
              <a:buNone/>
            </a:pPr>
            <a:r>
              <a:rPr lang="de-DE" dirty="0" smtClean="0"/>
              <a:t>Vulgata:</a:t>
            </a:r>
            <a:br>
              <a:rPr lang="de-DE" dirty="0" smtClean="0"/>
            </a:br>
            <a:r>
              <a:rPr lang="pt-BR" dirty="0" smtClean="0"/>
              <a:t>vir autem quidam nomine Simon qui ante fuerat in civitate magus seducens gentem Samariae dicens esse se aliquem magnum</a:t>
            </a:r>
            <a:r>
              <a:rPr lang="de-DE" dirty="0" smtClean="0"/>
              <a:t>.</a:t>
            </a:r>
            <a:endParaRPr lang="pt-BR"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8. Die Schlüsselstellung der Kirche von Antiochia </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43</a:t>
            </a:fld>
            <a:endParaRPr lang="de-DE"/>
          </a:p>
        </p:txBody>
      </p:sp>
      <p:sp>
        <p:nvSpPr>
          <p:cNvPr id="7" name="Inhaltsplatzhalter 6"/>
          <p:cNvSpPr>
            <a:spLocks noGrp="1"/>
          </p:cNvSpPr>
          <p:nvPr>
            <p:ph sz="half" idx="1"/>
          </p:nvPr>
        </p:nvSpPr>
        <p:spPr>
          <a:xfrm>
            <a:off x="301752" y="1555584"/>
            <a:ext cx="4038600" cy="4681728"/>
          </a:xfrm>
        </p:spPr>
        <p:txBody>
          <a:bodyPr>
            <a:normAutofit fontScale="55000" lnSpcReduction="20000"/>
          </a:bodyPr>
          <a:lstStyle/>
          <a:p>
            <a:r>
              <a:rPr lang="pt-BR" dirty="0" smtClean="0"/>
              <a:t>Apg 8,1-4</a:t>
            </a:r>
            <a:br>
              <a:rPr lang="pt-BR" dirty="0" smtClean="0"/>
            </a:br>
            <a:r>
              <a:rPr lang="pt-BR" baseline="30000" dirty="0" smtClean="0"/>
              <a:t>1</a:t>
            </a:r>
            <a:r>
              <a:rPr lang="pt-BR" dirty="0" smtClean="0"/>
              <a:t>An jenem Tag brach eine große Verfolgung der Kirche in Jerusalem los; alle wurden in die Länder Judäa und Samaria zerstreut, bis auf die Apostel. </a:t>
            </a:r>
            <a:r>
              <a:rPr lang="pt-BR" baseline="30000" dirty="0" smtClean="0"/>
              <a:t>2</a:t>
            </a:r>
            <a:r>
              <a:rPr lang="pt-BR" dirty="0" smtClean="0"/>
              <a:t>Gottesfürchtige Männer aber bestatteten Stephanus und hielten eine große Totenklage um ihn. </a:t>
            </a:r>
            <a:r>
              <a:rPr lang="pt-BR" baseline="30000" dirty="0" smtClean="0"/>
              <a:t>3</a:t>
            </a:r>
            <a:r>
              <a:rPr lang="pt-BR" dirty="0" smtClean="0"/>
              <a:t>Saulus jedoch suchte die Kirche zu verwüsten, indem er in die Häuser eindrang und Männer wie Frauen fortschleppte, um sie ins Gefängnis zu werfen. </a:t>
            </a:r>
            <a:r>
              <a:rPr lang="pt-BR" baseline="30000" dirty="0" smtClean="0"/>
              <a:t>4</a:t>
            </a:r>
            <a:r>
              <a:rPr lang="pt-BR" dirty="0" smtClean="0"/>
              <a:t>Die Zerstreuten aber zogen umher und verkündeten das Wort. </a:t>
            </a:r>
          </a:p>
          <a:p>
            <a:r>
              <a:rPr lang="pt-BR" dirty="0" smtClean="0"/>
              <a:t>Apg 11,19ff.</a:t>
            </a:r>
            <a:br>
              <a:rPr lang="pt-BR" dirty="0" smtClean="0"/>
            </a:br>
            <a:r>
              <a:rPr lang="pt-BR" baseline="30000" dirty="0" smtClean="0"/>
              <a:t>19</a:t>
            </a:r>
            <a:r>
              <a:rPr lang="pt-BR" dirty="0" smtClean="0"/>
              <a:t>Die wegen der Verfolgung des Stephanus Zerstreuten zogen umher bis Phönizien, Zypern und Antiochia, verkündeten das Wort aber nur Juden. </a:t>
            </a:r>
            <a:r>
              <a:rPr lang="pt-BR" baseline="30000" dirty="0" smtClean="0"/>
              <a:t>20</a:t>
            </a:r>
            <a:r>
              <a:rPr lang="pt-BR" dirty="0" smtClean="0"/>
              <a:t>Einige jedoch von ihnen, Zyprioten und Zyrenäer, die nach Antiochia kamen, redeten auch zu den Griechen, als sie Jesus den Herrn verkündeten.  </a:t>
            </a:r>
            <a:r>
              <a:rPr lang="pt-BR" baseline="30000" dirty="0" smtClean="0"/>
              <a:t>21</a:t>
            </a:r>
            <a:r>
              <a:rPr lang="pt-BR" dirty="0" smtClean="0"/>
              <a:t>Und die Hand des Herrn war mit ihnen, eine große Zahl wurde gläubig und bekehrte sich zum  Herrn. </a:t>
            </a:r>
          </a:p>
        </p:txBody>
      </p:sp>
      <p:sp>
        <p:nvSpPr>
          <p:cNvPr id="6" name="Inhaltsplatzhalter 5"/>
          <p:cNvSpPr>
            <a:spLocks noGrp="1"/>
          </p:cNvSpPr>
          <p:nvPr>
            <p:ph sz="half" idx="2"/>
          </p:nvPr>
        </p:nvSpPr>
        <p:spPr>
          <a:xfrm>
            <a:off x="4800600" y="1844824"/>
            <a:ext cx="4038600" cy="4681728"/>
          </a:xfrm>
        </p:spPr>
        <p:txBody>
          <a:bodyPr>
            <a:normAutofit fontScale="55000" lnSpcReduction="20000"/>
          </a:bodyPr>
          <a:lstStyle/>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endParaRPr lang="de-DE" dirty="0" smtClean="0"/>
          </a:p>
          <a:p>
            <a:r>
              <a:rPr lang="de-DE" dirty="0" smtClean="0"/>
              <a:t>Apg 11,22-26</a:t>
            </a:r>
            <a:br>
              <a:rPr lang="de-DE" dirty="0" smtClean="0"/>
            </a:br>
            <a:r>
              <a:rPr lang="de-DE" baseline="30000" dirty="0" smtClean="0"/>
              <a:t>22</a:t>
            </a:r>
            <a:r>
              <a:rPr lang="de-DE" dirty="0" smtClean="0"/>
              <a:t>Die Kunde davon drang ans Ohr der Kirche von Jerusalem; da sandten sie Barnabas nach Antiochia aus. </a:t>
            </a:r>
            <a:r>
              <a:rPr lang="de-DE" baseline="30000" dirty="0" smtClean="0"/>
              <a:t>23</a:t>
            </a:r>
            <a:r>
              <a:rPr lang="de-DE" dirty="0" smtClean="0"/>
              <a:t>Der kam und sah die Gnade Gottes und freute sich und ermutigte alle, gemäß ihrem Herzensvorsatz beim Herrn zu bleiben</a:t>
            </a:r>
            <a:r>
              <a:rPr lang="de-DE" smtClean="0"/>
              <a:t>; </a:t>
            </a:r>
            <a:r>
              <a:rPr lang="de-DE" baseline="30000" smtClean="0"/>
              <a:t>24</a:t>
            </a:r>
            <a:r>
              <a:rPr lang="de-DE" smtClean="0"/>
              <a:t>denn er </a:t>
            </a:r>
            <a:r>
              <a:rPr lang="de-DE" dirty="0" smtClean="0"/>
              <a:t>war ein guter Mann, voll des Heiligen Geistes und des Glaubens,; und es wurde viel Volk dem Herrn hinzugegeben.  </a:t>
            </a:r>
            <a:r>
              <a:rPr lang="de-DE" baseline="30000" dirty="0" smtClean="0"/>
              <a:t>25</a:t>
            </a:r>
            <a:r>
              <a:rPr lang="de-DE" dirty="0" smtClean="0"/>
              <a:t>Barnabas aber zog nach Tarsus, </a:t>
            </a:r>
            <a:r>
              <a:rPr lang="de-DE" dirty="0" err="1" smtClean="0"/>
              <a:t>Saulus</a:t>
            </a:r>
            <a:r>
              <a:rPr lang="de-DE" dirty="0" smtClean="0"/>
              <a:t> aufzusuchen; </a:t>
            </a:r>
            <a:r>
              <a:rPr lang="de-DE" baseline="30000" dirty="0" smtClean="0"/>
              <a:t>26</a:t>
            </a:r>
            <a:r>
              <a:rPr lang="de-DE" dirty="0" smtClean="0"/>
              <a:t>und als er ihn gefunden hatte, brachte er ihn nach Antiochia. </a:t>
            </a:r>
            <a:r>
              <a:rPr lang="de-DE" baseline="30000" dirty="0" smtClean="0"/>
              <a:t>26</a:t>
            </a:r>
            <a:r>
              <a:rPr lang="de-DE" dirty="0" smtClean="0"/>
              <a:t>So kam es, dass sie ein volles Jahr in der Kirche zusammenwaren  und eine starke Volksmenge lehrten . In Antiochia wurden die Jünger erstmals Christen genannt.</a:t>
            </a:r>
            <a:endParaRPr lang="de-DE" dirty="0"/>
          </a:p>
        </p:txBody>
      </p:sp>
      <p:pic>
        <p:nvPicPr>
          <p:cNvPr id="9" name="Inhaltsplatzhalter 7" descr="paulus-missionsreisen.jpg"/>
          <p:cNvPicPr>
            <a:picLocks noChangeAspect="1"/>
          </p:cNvPicPr>
          <p:nvPr/>
        </p:nvPicPr>
        <p:blipFill>
          <a:blip r:embed="rId2" cstate="print"/>
          <a:stretch>
            <a:fillRect/>
          </a:stretch>
        </p:blipFill>
        <p:spPr>
          <a:xfrm>
            <a:off x="5148064" y="1412776"/>
            <a:ext cx="2952328" cy="21109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6"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8. Die Schlüsselstellung der Kirche von Antiochia </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44</a:t>
            </a:fld>
            <a:endParaRPr lang="de-DE"/>
          </a:p>
        </p:txBody>
      </p:sp>
      <p:sp>
        <p:nvSpPr>
          <p:cNvPr id="7" name="Inhaltsplatzhalter 6"/>
          <p:cNvSpPr>
            <a:spLocks noGrp="1"/>
          </p:cNvSpPr>
          <p:nvPr>
            <p:ph sz="half" idx="1"/>
          </p:nvPr>
        </p:nvSpPr>
        <p:spPr>
          <a:xfrm>
            <a:off x="301752" y="1555584"/>
            <a:ext cx="4038600" cy="4681728"/>
          </a:xfrm>
        </p:spPr>
        <p:txBody>
          <a:bodyPr>
            <a:normAutofit fontScale="77500" lnSpcReduction="20000"/>
          </a:bodyPr>
          <a:lstStyle/>
          <a:p>
            <a:r>
              <a:rPr lang="de-DE" dirty="0" smtClean="0"/>
              <a:t>Apg 13,1ff.</a:t>
            </a:r>
            <a:br>
              <a:rPr lang="de-DE" dirty="0" smtClean="0"/>
            </a:br>
            <a:r>
              <a:rPr lang="de-DE" baseline="30000" dirty="0" smtClean="0"/>
              <a:t>1</a:t>
            </a:r>
            <a:r>
              <a:rPr lang="de-DE" dirty="0" smtClean="0"/>
              <a:t>In der Kirche von Antiochia gab es Propheten und Lehrer: Barnabas und Simeon, der „Niger“ genannt wurde, und </a:t>
            </a:r>
            <a:r>
              <a:rPr lang="de-DE" dirty="0" err="1" smtClean="0"/>
              <a:t>Luzius</a:t>
            </a:r>
            <a:r>
              <a:rPr lang="de-DE" dirty="0" smtClean="0"/>
              <a:t> von </a:t>
            </a:r>
            <a:r>
              <a:rPr lang="de-DE" dirty="0" err="1" smtClean="0"/>
              <a:t>Cyrene</a:t>
            </a:r>
            <a:r>
              <a:rPr lang="de-DE" dirty="0" smtClean="0"/>
              <a:t> und </a:t>
            </a:r>
            <a:r>
              <a:rPr lang="de-DE" dirty="0" err="1" smtClean="0"/>
              <a:t>Manaën</a:t>
            </a:r>
            <a:r>
              <a:rPr lang="de-DE" dirty="0" smtClean="0"/>
              <a:t>, der mit dem </a:t>
            </a:r>
            <a:r>
              <a:rPr lang="de-DE" dirty="0" err="1" smtClean="0"/>
              <a:t>Tetrachen</a:t>
            </a:r>
            <a:r>
              <a:rPr lang="de-DE" dirty="0" smtClean="0"/>
              <a:t> Herodes aufgezogen wurde, und </a:t>
            </a:r>
            <a:r>
              <a:rPr lang="de-DE" dirty="0" err="1" smtClean="0"/>
              <a:t>Saulus</a:t>
            </a:r>
            <a:r>
              <a:rPr lang="de-DE" dirty="0" smtClean="0"/>
              <a:t>. </a:t>
            </a:r>
            <a:r>
              <a:rPr lang="de-DE" baseline="30000" dirty="0" smtClean="0"/>
              <a:t>2</a:t>
            </a:r>
            <a:r>
              <a:rPr lang="de-DE" dirty="0" smtClean="0"/>
              <a:t>Da sie dem Herrn dienten und fasteten, sagte der Heilige Geist: „Wählt mir nun Barnabas und Paulus zu dem Werk aus, zu dem ich sie berufen habe.“ </a:t>
            </a:r>
            <a:r>
              <a:rPr lang="de-DE" baseline="30000" dirty="0" smtClean="0"/>
              <a:t>3</a:t>
            </a:r>
            <a:r>
              <a:rPr lang="de-DE" dirty="0" smtClean="0"/>
              <a:t>Da fasteten sie und beteten und legten ihnen die Hände auf und entließen sie. </a:t>
            </a:r>
          </a:p>
        </p:txBody>
      </p:sp>
      <p:pic>
        <p:nvPicPr>
          <p:cNvPr id="8" name="Inhaltsplatzhalter 13" descr="first.gif"/>
          <p:cNvPicPr>
            <a:picLocks noGrp="1" noChangeAspect="1"/>
          </p:cNvPicPr>
          <p:nvPr>
            <p:ph sz="half" idx="2"/>
          </p:nvPr>
        </p:nvPicPr>
        <p:blipFill>
          <a:blip r:embed="rId2" cstate="print"/>
          <a:stretch>
            <a:fillRect/>
          </a:stretch>
        </p:blipFill>
        <p:spPr>
          <a:xfrm>
            <a:off x="4644008" y="1556792"/>
            <a:ext cx="4038600" cy="242504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8. Die Schlüsselstellung der Kirche von Antiochia </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45</a:t>
            </a:fld>
            <a:endParaRPr lang="de-DE"/>
          </a:p>
        </p:txBody>
      </p:sp>
      <p:sp>
        <p:nvSpPr>
          <p:cNvPr id="7" name="Inhaltsplatzhalter 6"/>
          <p:cNvSpPr>
            <a:spLocks noGrp="1"/>
          </p:cNvSpPr>
          <p:nvPr>
            <p:ph sz="quarter" idx="1"/>
          </p:nvPr>
        </p:nvSpPr>
        <p:spPr/>
        <p:txBody>
          <a:bodyPr>
            <a:normAutofit fontScale="77500" lnSpcReduction="20000"/>
          </a:bodyPr>
          <a:lstStyle/>
          <a:p>
            <a:r>
              <a:rPr lang="pt-BR" dirty="0" smtClean="0"/>
              <a:t>Gal 2,11-16</a:t>
            </a:r>
            <a:br>
              <a:rPr lang="pt-BR" dirty="0" smtClean="0"/>
            </a:br>
            <a:r>
              <a:rPr lang="de-DE" baseline="30000" dirty="0" smtClean="0"/>
              <a:t>11</a:t>
            </a:r>
            <a:r>
              <a:rPr lang="de-DE" dirty="0" smtClean="0"/>
              <a:t>Als aber Kephas nach Antiochien kam, widerstand ich ihm ins Angesicht, weil er durchschaut war. </a:t>
            </a:r>
            <a:r>
              <a:rPr lang="de-DE" baseline="30000" dirty="0" smtClean="0"/>
              <a:t>12</a:t>
            </a:r>
            <a:r>
              <a:rPr lang="de-DE" dirty="0" smtClean="0"/>
              <a:t>Bevor nämlich einige von Jakobus kamen, aß er mit den Heiden; nach ihrem Kommen aber wandte er sich ab und sonderte sich ab, die aus der Beschneidung fürchtend; </a:t>
            </a:r>
            <a:r>
              <a:rPr lang="de-DE" baseline="30000" dirty="0" smtClean="0"/>
              <a:t>13</a:t>
            </a:r>
            <a:r>
              <a:rPr lang="de-DE" dirty="0" smtClean="0"/>
              <a:t>und mit ihm heuchelten alle anderen Juden, sodass auch Barnabas von ihrer Heuchelei mitgerissen wurde. </a:t>
            </a:r>
            <a:r>
              <a:rPr lang="de-DE" baseline="30000" dirty="0" smtClean="0"/>
              <a:t>14</a:t>
            </a:r>
            <a:r>
              <a:rPr lang="de-DE" dirty="0" smtClean="0"/>
              <a:t>Als ich aber sah, dass sie nicht richtig zur Wahrheit des Evangeliums gingen, sagte ich Kephas vor allen: Wenn du als Jude heidnisch und nicht jüdisch lebst – wie kannst du die Heiden zwingen, jüdisch zu werden? </a:t>
            </a:r>
            <a:r>
              <a:rPr lang="de-DE" baseline="30000" dirty="0" smtClean="0"/>
              <a:t>15</a:t>
            </a:r>
            <a:r>
              <a:rPr lang="de-DE" dirty="0" smtClean="0"/>
              <a:t>Wir, der Abstammung nach Juden und nicht aus den sündigen Heiden, wissen (doch), dass kein Mensch aus Werken des Gesetzes gerechtfertigt wird, sondern durch den Glauben an Jesus Christus, und sind zum Glauben an Christus Jesus gelangt, damit wir aus dem Christusglauben gerechtfertigt werden und nicht aus Werken des Gesetzes;  denn aus Werken des Gesetzes wird kein Fleisch gerechtfertigt. </a:t>
            </a:r>
            <a:endParaRPr lang="pt-BR"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9. Die Missionsreisen des Paulus</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46</a:t>
            </a:fld>
            <a:endParaRPr lang="de-DE"/>
          </a:p>
        </p:txBody>
      </p:sp>
      <p:sp>
        <p:nvSpPr>
          <p:cNvPr id="8" name="Textfeld 7"/>
          <p:cNvSpPr txBox="1"/>
          <p:nvPr/>
        </p:nvSpPr>
        <p:spPr>
          <a:xfrm>
            <a:off x="3347864" y="4931876"/>
            <a:ext cx="3744416" cy="369332"/>
          </a:xfrm>
          <a:prstGeom prst="rect">
            <a:avLst/>
          </a:prstGeom>
          <a:noFill/>
        </p:spPr>
        <p:txBody>
          <a:bodyPr wrap="square" rtlCol="0">
            <a:spAutoFit/>
          </a:bodyPr>
          <a:lstStyle/>
          <a:p>
            <a:r>
              <a:rPr lang="de-DE" dirty="0" smtClean="0"/>
              <a:t>Die 3. Missionsreise (Apg 18-20)</a:t>
            </a:r>
            <a:endParaRPr lang="de-DE" dirty="0"/>
          </a:p>
        </p:txBody>
      </p:sp>
      <p:sp>
        <p:nvSpPr>
          <p:cNvPr id="10" name="Textfeld 9"/>
          <p:cNvSpPr txBox="1"/>
          <p:nvPr/>
        </p:nvSpPr>
        <p:spPr>
          <a:xfrm>
            <a:off x="3347864" y="3284984"/>
            <a:ext cx="3744416" cy="369332"/>
          </a:xfrm>
          <a:prstGeom prst="rect">
            <a:avLst/>
          </a:prstGeom>
          <a:noFill/>
        </p:spPr>
        <p:txBody>
          <a:bodyPr wrap="square" rtlCol="0">
            <a:spAutoFit/>
          </a:bodyPr>
          <a:lstStyle/>
          <a:p>
            <a:r>
              <a:rPr lang="de-DE" dirty="0" smtClean="0"/>
              <a:t>Die 2. Missionsreise (Apg 16-18)</a:t>
            </a:r>
            <a:endParaRPr lang="de-DE" dirty="0"/>
          </a:p>
        </p:txBody>
      </p:sp>
      <p:pic>
        <p:nvPicPr>
          <p:cNvPr id="12" name="Inhaltsplatzhalter 11" descr="1. Missionsreise.gif"/>
          <p:cNvPicPr>
            <a:picLocks noGrp="1" noChangeAspect="1"/>
          </p:cNvPicPr>
          <p:nvPr>
            <p:ph sz="quarter" idx="1"/>
          </p:nvPr>
        </p:nvPicPr>
        <p:blipFill>
          <a:blip r:embed="rId2" cstate="print"/>
          <a:stretch>
            <a:fillRect/>
          </a:stretch>
        </p:blipFill>
        <p:spPr>
          <a:xfrm>
            <a:off x="467543" y="1628800"/>
            <a:ext cx="1519867" cy="1368152"/>
          </a:xfrm>
        </p:spPr>
      </p:pic>
      <p:sp>
        <p:nvSpPr>
          <p:cNvPr id="13" name="Textfeld 12"/>
          <p:cNvSpPr txBox="1"/>
          <p:nvPr/>
        </p:nvSpPr>
        <p:spPr>
          <a:xfrm>
            <a:off x="3347864" y="1628800"/>
            <a:ext cx="3744416" cy="369332"/>
          </a:xfrm>
          <a:prstGeom prst="rect">
            <a:avLst/>
          </a:prstGeom>
          <a:noFill/>
        </p:spPr>
        <p:txBody>
          <a:bodyPr wrap="square" rtlCol="0">
            <a:spAutoFit/>
          </a:bodyPr>
          <a:lstStyle/>
          <a:p>
            <a:r>
              <a:rPr lang="de-DE" dirty="0" smtClean="0"/>
              <a:t>Die 1. Missionsreise (Apg 13.14)</a:t>
            </a:r>
            <a:endParaRPr lang="de-DE" dirty="0"/>
          </a:p>
        </p:txBody>
      </p:sp>
      <p:pic>
        <p:nvPicPr>
          <p:cNvPr id="14" name="Grafik 13" descr="2. Missionsreise.gif"/>
          <p:cNvPicPr>
            <a:picLocks noChangeAspect="1"/>
          </p:cNvPicPr>
          <p:nvPr/>
        </p:nvPicPr>
        <p:blipFill>
          <a:blip r:embed="rId3" cstate="print"/>
          <a:stretch>
            <a:fillRect/>
          </a:stretch>
        </p:blipFill>
        <p:spPr>
          <a:xfrm>
            <a:off x="395536" y="3284984"/>
            <a:ext cx="1584176" cy="1425474"/>
          </a:xfrm>
          <a:prstGeom prst="rect">
            <a:avLst/>
          </a:prstGeom>
        </p:spPr>
      </p:pic>
      <p:pic>
        <p:nvPicPr>
          <p:cNvPr id="15" name="Grafik 14" descr="3. Missionsreise.gif"/>
          <p:cNvPicPr>
            <a:picLocks noChangeAspect="1"/>
          </p:cNvPicPr>
          <p:nvPr/>
        </p:nvPicPr>
        <p:blipFill>
          <a:blip r:embed="rId4" cstate="print"/>
          <a:stretch>
            <a:fillRect/>
          </a:stretch>
        </p:blipFill>
        <p:spPr>
          <a:xfrm>
            <a:off x="467544" y="4941168"/>
            <a:ext cx="1512168" cy="1358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3"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9. Die Missionsreisen des Paulus</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47</a:t>
            </a:fld>
            <a:endParaRPr lang="de-DE"/>
          </a:p>
        </p:txBody>
      </p:sp>
      <p:sp>
        <p:nvSpPr>
          <p:cNvPr id="7" name="Inhaltsplatzhalter 6"/>
          <p:cNvSpPr>
            <a:spLocks noGrp="1"/>
          </p:cNvSpPr>
          <p:nvPr>
            <p:ph sz="quarter" idx="1"/>
          </p:nvPr>
        </p:nvSpPr>
        <p:spPr/>
        <p:txBody>
          <a:bodyPr>
            <a:normAutofit fontScale="62500" lnSpcReduction="20000"/>
          </a:bodyPr>
          <a:lstStyle/>
          <a:p>
            <a:r>
              <a:rPr lang="de-DE" sz="2800" dirty="0" smtClean="0"/>
              <a:t>Röm 15,18-24.</a:t>
            </a:r>
            <a:br>
              <a:rPr lang="de-DE" sz="2800" dirty="0" smtClean="0"/>
            </a:br>
            <a:r>
              <a:rPr lang="de-DE" sz="2800" baseline="30000" dirty="0" smtClean="0"/>
              <a:t>18</a:t>
            </a:r>
            <a:r>
              <a:rPr lang="de-DE" sz="2800" dirty="0" smtClean="0"/>
              <a:t>Ich wage nicht, von etwas zu reden, </a:t>
            </a:r>
            <a:br>
              <a:rPr lang="de-DE" sz="2800" dirty="0" smtClean="0"/>
            </a:br>
            <a:r>
              <a:rPr lang="de-DE" sz="2800" dirty="0" smtClean="0"/>
              <a:t>was nicht Christus durch mich gewirkt </a:t>
            </a:r>
            <a:br>
              <a:rPr lang="de-DE" sz="2800" dirty="0" smtClean="0"/>
            </a:br>
            <a:r>
              <a:rPr lang="de-DE" sz="2800" dirty="0" smtClean="0"/>
              <a:t>hat, zum Gehorsam der Völker, </a:t>
            </a:r>
            <a:br>
              <a:rPr lang="de-DE" sz="2800" dirty="0" smtClean="0"/>
            </a:br>
            <a:r>
              <a:rPr lang="de-DE" sz="2800" dirty="0" smtClean="0"/>
              <a:t>in Wort und Werk, </a:t>
            </a:r>
            <a:r>
              <a:rPr lang="de-DE" sz="2800" baseline="30000" dirty="0" smtClean="0"/>
              <a:t>19</a:t>
            </a:r>
            <a:r>
              <a:rPr lang="de-DE" sz="2800" dirty="0" smtClean="0"/>
              <a:t>in der Kraft von </a:t>
            </a:r>
            <a:br>
              <a:rPr lang="de-DE" sz="2800" dirty="0" smtClean="0"/>
            </a:br>
            <a:r>
              <a:rPr lang="de-DE" sz="2800" dirty="0" smtClean="0"/>
              <a:t>Zeichen und Wundern, in der Kraft </a:t>
            </a:r>
            <a:br>
              <a:rPr lang="de-DE" sz="2800" dirty="0" smtClean="0"/>
            </a:br>
            <a:r>
              <a:rPr lang="de-DE" sz="2800" dirty="0" smtClean="0"/>
              <a:t>des Geistes. So habe ich von Jerusalem </a:t>
            </a:r>
            <a:br>
              <a:rPr lang="de-DE" sz="2800" dirty="0" smtClean="0"/>
            </a:br>
            <a:r>
              <a:rPr lang="de-DE" sz="2800" dirty="0" smtClean="0"/>
              <a:t>aus und rings bis nach Illyrien </a:t>
            </a:r>
            <a:br>
              <a:rPr lang="de-DE" sz="2800" dirty="0" smtClean="0"/>
            </a:br>
            <a:r>
              <a:rPr lang="de-DE" sz="2800" dirty="0" smtClean="0"/>
              <a:t>das Evangelium Christi erfüllt, </a:t>
            </a:r>
            <a:br>
              <a:rPr lang="de-DE" sz="2800" dirty="0" smtClean="0"/>
            </a:br>
            <a:r>
              <a:rPr lang="de-DE" sz="2800" baseline="30000" dirty="0" smtClean="0"/>
              <a:t>20</a:t>
            </a:r>
            <a:r>
              <a:rPr lang="de-DE" sz="2800" dirty="0" smtClean="0"/>
              <a:t>meine Ehre darein setzend, </a:t>
            </a:r>
            <a:br>
              <a:rPr lang="de-DE" sz="2800" dirty="0" smtClean="0"/>
            </a:br>
            <a:r>
              <a:rPr lang="de-DE" sz="2800" dirty="0" smtClean="0"/>
              <a:t>das Evangelium zu verkündigen,</a:t>
            </a:r>
            <a:br>
              <a:rPr lang="de-DE" sz="2800" dirty="0" smtClean="0"/>
            </a:br>
            <a:r>
              <a:rPr lang="de-DE" sz="2800" dirty="0" smtClean="0"/>
              <a:t> wo Christus ungenannt war, damit ich nicht auf eines anderen Fundament aufbaue, </a:t>
            </a:r>
            <a:r>
              <a:rPr lang="de-DE" sz="2800" baseline="30000" dirty="0" smtClean="0"/>
              <a:t>21</a:t>
            </a:r>
            <a:r>
              <a:rPr lang="de-DE" sz="2800" dirty="0" smtClean="0"/>
              <a:t>sondern wie geschrieben steht: „Denen nichts von ihm verkündet wurde, die sollen sehen, und die nichts gehört haben, sollen verstehen“ (Jes 52,15). </a:t>
            </a:r>
            <a:r>
              <a:rPr lang="de-DE" sz="2800" baseline="30000" dirty="0" smtClean="0"/>
              <a:t>22</a:t>
            </a:r>
            <a:r>
              <a:rPr lang="de-DE" sz="2800" dirty="0" smtClean="0"/>
              <a:t>Deshalb bin ich oft gehindert worden, zu euch zu kommen. </a:t>
            </a:r>
            <a:r>
              <a:rPr lang="de-DE" sz="2800" baseline="30000" dirty="0" smtClean="0"/>
              <a:t>23</a:t>
            </a:r>
            <a:r>
              <a:rPr lang="de-DE" sz="2800" dirty="0" smtClean="0"/>
              <a:t>Nun aber, da ich in diesen Gegenden keinen Platz mehr habe und ich schon seit vielen Jahren immer wieder zu euch kommen wollte, </a:t>
            </a:r>
            <a:r>
              <a:rPr lang="de-DE" sz="2800" baseline="30000" dirty="0" smtClean="0"/>
              <a:t>24</a:t>
            </a:r>
            <a:r>
              <a:rPr lang="de-DE" sz="2800" dirty="0" smtClean="0"/>
              <a:t>um nach Spanien zu reisen, hoffe ich, euch auf der Durchreise zu sehen, um von euch ausgerüstet zu werden, nachdem ich mich einige Zeit eurer erfreut habe.</a:t>
            </a:r>
          </a:p>
          <a:p>
            <a:endParaRPr lang="pt-BR" dirty="0" smtClean="0"/>
          </a:p>
        </p:txBody>
      </p:sp>
      <p:pic>
        <p:nvPicPr>
          <p:cNvPr id="6" name="Picture 7" descr="01018000"/>
          <p:cNvPicPr>
            <a:picLocks noChangeAspect="1" noChangeArrowheads="1"/>
          </p:cNvPicPr>
          <p:nvPr/>
        </p:nvPicPr>
        <p:blipFill>
          <a:blip r:embed="rId2" cstate="print"/>
          <a:srcRect/>
          <a:stretch>
            <a:fillRect/>
          </a:stretch>
        </p:blipFill>
        <p:spPr>
          <a:xfrm>
            <a:off x="5076056" y="1556792"/>
            <a:ext cx="3413125" cy="2338388"/>
          </a:xfrm>
          <a:prstGeom prst="rect">
            <a:avLst/>
          </a:prstGeom>
          <a:noFill/>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9. Die Missionsreisen des Paulus</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48</a:t>
            </a:fld>
            <a:endParaRPr lang="de-DE"/>
          </a:p>
        </p:txBody>
      </p:sp>
      <p:sp>
        <p:nvSpPr>
          <p:cNvPr id="7" name="Inhaltsplatzhalter 6"/>
          <p:cNvSpPr>
            <a:spLocks noGrp="1"/>
          </p:cNvSpPr>
          <p:nvPr>
            <p:ph sz="quarter" idx="1"/>
          </p:nvPr>
        </p:nvSpPr>
        <p:spPr>
          <a:xfrm>
            <a:off x="301752" y="1527048"/>
            <a:ext cx="6574504" cy="4572000"/>
          </a:xfrm>
        </p:spPr>
        <p:txBody>
          <a:bodyPr>
            <a:normAutofit fontScale="62500" lnSpcReduction="20000"/>
          </a:bodyPr>
          <a:lstStyle/>
          <a:p>
            <a:r>
              <a:rPr lang="de-DE" dirty="0" smtClean="0"/>
              <a:t>1Kor 3,9-17</a:t>
            </a:r>
            <a:br>
              <a:rPr lang="de-DE" dirty="0" smtClean="0"/>
            </a:br>
            <a:r>
              <a:rPr lang="de-DE" baseline="30000" dirty="0" smtClean="0"/>
              <a:t> 9</a:t>
            </a:r>
            <a:r>
              <a:rPr lang="de-DE" dirty="0" smtClean="0"/>
              <a:t>Gottes Mitarbeiter sind wir; Gottes Garten, Gottes Haus seid ihr.</a:t>
            </a:r>
          </a:p>
          <a:p>
            <a:pPr>
              <a:buNone/>
            </a:pPr>
            <a:r>
              <a:rPr lang="de-DE" baseline="30000" dirty="0" smtClean="0"/>
              <a:t>	10</a:t>
            </a:r>
            <a:r>
              <a:rPr lang="de-DE" dirty="0" smtClean="0"/>
              <a:t>Gemäß der Gnade Gottes, die mir gegeben ist, habe ich wie ein guter Baumeister das Fundament gelegt. Ein anderer baut darauf auf. </a:t>
            </a:r>
            <a:br>
              <a:rPr lang="de-DE" dirty="0" smtClean="0"/>
            </a:br>
            <a:r>
              <a:rPr lang="de-DE" dirty="0" smtClean="0"/>
              <a:t>Jeder sehe aber zu, wie er aufbaut. </a:t>
            </a:r>
            <a:r>
              <a:rPr lang="de-DE" baseline="30000" dirty="0" smtClean="0"/>
              <a:t>11</a:t>
            </a:r>
            <a:r>
              <a:rPr lang="de-DE" dirty="0" smtClean="0"/>
              <a:t>Denn ein anderes Fundament kann keiner legen neben dem, das gelegt ist, und das ist Jesus Christus. </a:t>
            </a:r>
          </a:p>
          <a:p>
            <a:pPr>
              <a:spcBef>
                <a:spcPts val="0"/>
              </a:spcBef>
              <a:buNone/>
            </a:pPr>
            <a:r>
              <a:rPr lang="de-DE" baseline="30000" dirty="0" smtClean="0"/>
              <a:t>	12</a:t>
            </a:r>
            <a:r>
              <a:rPr lang="de-DE" dirty="0" smtClean="0"/>
              <a:t>Ob aber einer auf das Fundament Gold, Silber, Edelsteine, Holz, Schilf oder Stroh baut: </a:t>
            </a:r>
            <a:r>
              <a:rPr lang="de-DE" baseline="30000" dirty="0" smtClean="0"/>
              <a:t>13</a:t>
            </a:r>
            <a:r>
              <a:rPr lang="de-DE" dirty="0" smtClean="0"/>
              <a:t>eines jeden Werk wird sichtbar, der Tag wird es klären, weil es im Feuer offenbar wird. Eines jeden Werk, wie es ist, wird im Feuer geprüft. </a:t>
            </a:r>
            <a:r>
              <a:rPr lang="de-DE" baseline="30000" dirty="0" smtClean="0"/>
              <a:t>14</a:t>
            </a:r>
            <a:r>
              <a:rPr lang="de-DE" dirty="0" smtClean="0"/>
              <a:t>Wessen Werk bleibt, das er aufgebaut hat, wird belohnt; </a:t>
            </a:r>
            <a:r>
              <a:rPr lang="de-DE" baseline="30000" dirty="0" smtClean="0"/>
              <a:t>15</a:t>
            </a:r>
            <a:r>
              <a:rPr lang="de-DE" dirty="0" smtClean="0"/>
              <a:t>wessen Werk verbrennt, wird den Schaden haben; er selbst aber wird gerettet, doch so wie durchs Feuer. </a:t>
            </a:r>
          </a:p>
          <a:p>
            <a:pPr>
              <a:spcBef>
                <a:spcPts val="0"/>
              </a:spcBef>
              <a:buNone/>
            </a:pPr>
            <a:r>
              <a:rPr lang="de-DE" baseline="30000" dirty="0" smtClean="0"/>
              <a:t>	16</a:t>
            </a:r>
            <a:r>
              <a:rPr lang="de-DE" dirty="0" smtClean="0"/>
              <a:t>Wisst ihr nicht, dass ihr der Tempel Gottes seid und Gottes Geist in euch wohnt? </a:t>
            </a:r>
            <a:r>
              <a:rPr lang="de-DE" baseline="30000" dirty="0" smtClean="0"/>
              <a:t>17</a:t>
            </a:r>
            <a:r>
              <a:rPr lang="de-DE" dirty="0" smtClean="0"/>
              <a:t>Wer den Tempel Gottes verdirbt, den wird Gott verderben, denn Gottes Tempel ist heilig, und der seid ihr.</a:t>
            </a:r>
          </a:p>
        </p:txBody>
      </p:sp>
      <p:pic>
        <p:nvPicPr>
          <p:cNvPr id="6" name="Grafik 5" descr="Fundament.jpg"/>
          <p:cNvPicPr>
            <a:picLocks noChangeAspect="1"/>
          </p:cNvPicPr>
          <p:nvPr/>
        </p:nvPicPr>
        <p:blipFill>
          <a:blip r:embed="rId2" cstate="print"/>
          <a:stretch>
            <a:fillRect/>
          </a:stretch>
        </p:blipFill>
        <p:spPr>
          <a:xfrm>
            <a:off x="7092280" y="2042846"/>
            <a:ext cx="1368152" cy="1026114"/>
          </a:xfrm>
          <a:prstGeom prst="rect">
            <a:avLst/>
          </a:prstGeom>
        </p:spPr>
      </p:pic>
      <p:pic>
        <p:nvPicPr>
          <p:cNvPr id="8" name="Grafik 7" descr="Rohbau.jpg"/>
          <p:cNvPicPr>
            <a:picLocks noChangeAspect="1"/>
          </p:cNvPicPr>
          <p:nvPr/>
        </p:nvPicPr>
        <p:blipFill>
          <a:blip r:embed="rId3" cstate="print"/>
          <a:stretch>
            <a:fillRect/>
          </a:stretch>
        </p:blipFill>
        <p:spPr>
          <a:xfrm>
            <a:off x="7092279" y="3284985"/>
            <a:ext cx="1440159" cy="1080119"/>
          </a:xfrm>
          <a:prstGeom prst="rect">
            <a:avLst/>
          </a:prstGeom>
        </p:spPr>
      </p:pic>
      <p:pic>
        <p:nvPicPr>
          <p:cNvPr id="9" name="Grafik 8" descr="Fertigbau.jpg"/>
          <p:cNvPicPr>
            <a:picLocks noChangeAspect="1"/>
          </p:cNvPicPr>
          <p:nvPr/>
        </p:nvPicPr>
        <p:blipFill>
          <a:blip r:embed="rId4" cstate="print"/>
          <a:stretch>
            <a:fillRect/>
          </a:stretch>
        </p:blipFill>
        <p:spPr>
          <a:xfrm>
            <a:off x="7164288" y="4653136"/>
            <a:ext cx="1440160" cy="10801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9. Die Missionsreisen des Paulus</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49</a:t>
            </a:fld>
            <a:endParaRPr lang="de-DE"/>
          </a:p>
        </p:txBody>
      </p:sp>
      <p:sp>
        <p:nvSpPr>
          <p:cNvPr id="6" name="Inhaltsplatzhalter 5"/>
          <p:cNvSpPr>
            <a:spLocks noGrp="1"/>
          </p:cNvSpPr>
          <p:nvPr>
            <p:ph sz="half" idx="1"/>
          </p:nvPr>
        </p:nvSpPr>
        <p:spPr>
          <a:xfrm>
            <a:off x="301752" y="1371600"/>
            <a:ext cx="4038600" cy="5009728"/>
          </a:xfrm>
        </p:spPr>
        <p:txBody>
          <a:bodyPr>
            <a:normAutofit fontScale="62500" lnSpcReduction="20000"/>
          </a:bodyPr>
          <a:lstStyle/>
          <a:p>
            <a:pPr>
              <a:lnSpc>
                <a:spcPct val="120000"/>
              </a:lnSpc>
            </a:pPr>
            <a:r>
              <a:rPr lang="de-DE" sz="2800" dirty="0" smtClean="0"/>
              <a:t>1Kor 14,23ff. </a:t>
            </a:r>
            <a:br>
              <a:rPr lang="de-DE" sz="2800" dirty="0" smtClean="0"/>
            </a:br>
            <a:r>
              <a:rPr lang="de-DE" sz="2800" baseline="30000" dirty="0" smtClean="0"/>
              <a:t>23</a:t>
            </a:r>
            <a:r>
              <a:rPr lang="de-DE" sz="2800" dirty="0" smtClean="0"/>
              <a:t>Wenn also die ganze Gemeinde in eins zusammenkommt und alle in Zungen reden, es kommen aber Unkundige oder Ungläubige herein, werden sie nicht sagen: ‚Ihr seid verrückt‘? </a:t>
            </a:r>
            <a:r>
              <a:rPr lang="de-DE" sz="2800" baseline="30000" dirty="0" smtClean="0"/>
              <a:t>24</a:t>
            </a:r>
            <a:r>
              <a:rPr lang="de-DE" sz="2800" dirty="0" smtClean="0"/>
              <a:t>Wenn aber alle prophetisch reden, und es kommt ein Unkundiger oder Ungläubiger herein, wird er von allen geprüft und von allen beurteilt, </a:t>
            </a:r>
            <a:r>
              <a:rPr lang="de-DE" sz="2800" baseline="30000" dirty="0" smtClean="0"/>
              <a:t>25</a:t>
            </a:r>
            <a:r>
              <a:rPr lang="de-DE" sz="2800" dirty="0" smtClean="0"/>
              <a:t>das Verborgene seines Herzens wird offenbar, und so wird er auf sein Angesicht fallen und verkünden: ‚Wahrhaftig, Gott ist mitten unter euch!‘ (Jes 45,14; Sach 8,23) </a:t>
            </a:r>
          </a:p>
        </p:txBody>
      </p:sp>
      <p:pic>
        <p:nvPicPr>
          <p:cNvPr id="11" name="Picture 7" descr="Dura Europos Stadtplan"/>
          <p:cNvPicPr>
            <a:picLocks noGrp="1" noChangeAspect="1" noChangeArrowheads="1"/>
          </p:cNvPicPr>
          <p:nvPr>
            <p:ph sz="half" idx="2"/>
          </p:nvPr>
        </p:nvPicPr>
        <p:blipFill>
          <a:blip r:embed="rId2" cstate="print"/>
          <a:srcRect/>
          <a:stretch>
            <a:fillRect/>
          </a:stretch>
        </p:blipFill>
        <p:spPr bwMode="auto">
          <a:xfrm>
            <a:off x="4644009" y="1484784"/>
            <a:ext cx="1728192" cy="1296144"/>
          </a:xfrm>
          <a:prstGeom prst="rect">
            <a:avLst/>
          </a:prstGeom>
          <a:noFill/>
          <a:ln w="9525">
            <a:noFill/>
            <a:miter lim="800000"/>
            <a:headEnd/>
            <a:tailEnd/>
          </a:ln>
        </p:spPr>
      </p:pic>
      <p:pic>
        <p:nvPicPr>
          <p:cNvPr id="12" name="Picture 6" descr="Dura Europos Grundriss"/>
          <p:cNvPicPr>
            <a:picLocks noChangeAspect="1" noChangeArrowheads="1"/>
          </p:cNvPicPr>
          <p:nvPr/>
        </p:nvPicPr>
        <p:blipFill>
          <a:blip r:embed="rId3" cstate="print"/>
          <a:srcRect/>
          <a:stretch>
            <a:fillRect/>
          </a:stretch>
        </p:blipFill>
        <p:spPr>
          <a:xfrm>
            <a:off x="5041752" y="2924944"/>
            <a:ext cx="1017494" cy="1511747"/>
          </a:xfrm>
          <a:prstGeom prst="rect">
            <a:avLst/>
          </a:prstGeom>
          <a:noFill/>
        </p:spPr>
      </p:pic>
      <p:pic>
        <p:nvPicPr>
          <p:cNvPr id="13" name="Picture 10" descr="DuraEuropos Synagoge Ruinen"/>
          <p:cNvPicPr>
            <a:picLocks noChangeAspect="1" noChangeArrowheads="1"/>
          </p:cNvPicPr>
          <p:nvPr/>
        </p:nvPicPr>
        <p:blipFill>
          <a:blip r:embed="rId4" cstate="print"/>
          <a:srcRect/>
          <a:stretch>
            <a:fillRect/>
          </a:stretch>
        </p:blipFill>
        <p:spPr bwMode="auto">
          <a:xfrm>
            <a:off x="7092280" y="1628800"/>
            <a:ext cx="1584325" cy="1185862"/>
          </a:xfrm>
          <a:prstGeom prst="rect">
            <a:avLst/>
          </a:prstGeom>
          <a:noFill/>
          <a:ln w="9525">
            <a:noFill/>
            <a:miter lim="800000"/>
            <a:headEnd/>
            <a:tailEnd/>
          </a:ln>
        </p:spPr>
      </p:pic>
      <p:pic>
        <p:nvPicPr>
          <p:cNvPr id="14" name="Picture 5" descr="Dura Europos Rekonstruktion"/>
          <p:cNvPicPr>
            <a:picLocks noChangeAspect="1" noChangeArrowheads="1"/>
          </p:cNvPicPr>
          <p:nvPr/>
        </p:nvPicPr>
        <p:blipFill>
          <a:blip r:embed="rId5" cstate="print"/>
          <a:srcRect/>
          <a:stretch>
            <a:fillRect/>
          </a:stretch>
        </p:blipFill>
        <p:spPr bwMode="auto">
          <a:xfrm>
            <a:off x="6947912" y="4832548"/>
            <a:ext cx="1872560" cy="1404764"/>
          </a:xfrm>
          <a:prstGeom prst="rect">
            <a:avLst/>
          </a:prstGeom>
          <a:noFill/>
          <a:ln w="9525">
            <a:noFill/>
            <a:miter lim="800000"/>
            <a:headEnd/>
            <a:tailEnd/>
          </a:ln>
        </p:spPr>
      </p:pic>
      <p:pic>
        <p:nvPicPr>
          <p:cNvPr id="15" name="Picture 9" descr="Dura Europos Mauern"/>
          <p:cNvPicPr>
            <a:picLocks noChangeAspect="1" noChangeArrowheads="1"/>
          </p:cNvPicPr>
          <p:nvPr/>
        </p:nvPicPr>
        <p:blipFill>
          <a:blip r:embed="rId6" cstate="print"/>
          <a:srcRect/>
          <a:stretch>
            <a:fillRect/>
          </a:stretch>
        </p:blipFill>
        <p:spPr bwMode="auto">
          <a:xfrm>
            <a:off x="6819548" y="2996952"/>
            <a:ext cx="1950273" cy="1296144"/>
          </a:xfrm>
          <a:prstGeom prst="rect">
            <a:avLst/>
          </a:prstGeom>
          <a:noFill/>
          <a:ln w="9525">
            <a:noFill/>
            <a:miter lim="800000"/>
            <a:headEnd/>
            <a:tailEnd/>
          </a:ln>
        </p:spPr>
      </p:pic>
      <p:sp>
        <p:nvSpPr>
          <p:cNvPr id="16" name="Text Box 8"/>
          <p:cNvSpPr txBox="1">
            <a:spLocks noChangeArrowheads="1"/>
          </p:cNvSpPr>
          <p:nvPr/>
        </p:nvSpPr>
        <p:spPr bwMode="auto">
          <a:xfrm>
            <a:off x="4932040" y="4509120"/>
            <a:ext cx="1439863" cy="553998"/>
          </a:xfrm>
          <a:prstGeom prst="rect">
            <a:avLst/>
          </a:prstGeom>
          <a:noFill/>
          <a:ln w="9525">
            <a:noFill/>
            <a:miter lim="800000"/>
            <a:headEnd/>
            <a:tailEnd/>
          </a:ln>
        </p:spPr>
        <p:txBody>
          <a:bodyPr>
            <a:spAutoFit/>
          </a:bodyPr>
          <a:lstStyle/>
          <a:p>
            <a:pPr>
              <a:spcBef>
                <a:spcPct val="50000"/>
              </a:spcBef>
            </a:pPr>
            <a:r>
              <a:rPr lang="de-DE" sz="1000" dirty="0"/>
              <a:t>Dura </a:t>
            </a:r>
            <a:r>
              <a:rPr lang="de-DE" sz="1000" dirty="0" err="1"/>
              <a:t>Europos</a:t>
            </a:r>
            <a:r>
              <a:rPr lang="de-DE" sz="1000" dirty="0"/>
              <a:t/>
            </a:r>
            <a:br>
              <a:rPr lang="de-DE" sz="1000" dirty="0"/>
            </a:br>
            <a:r>
              <a:rPr lang="de-DE" sz="1000" dirty="0"/>
              <a:t>Synagoge und Hauskirche</a:t>
            </a:r>
          </a:p>
        </p:txBody>
      </p:sp>
      <p:pic>
        <p:nvPicPr>
          <p:cNvPr id="17" name="Picture 7" descr="mithras1"/>
          <p:cNvPicPr>
            <a:picLocks noChangeAspect="1" noChangeArrowheads="1"/>
          </p:cNvPicPr>
          <p:nvPr/>
        </p:nvPicPr>
        <p:blipFill>
          <a:blip r:embed="rId7" cstate="print"/>
          <a:srcRect/>
          <a:stretch>
            <a:fillRect/>
          </a:stretch>
        </p:blipFill>
        <p:spPr bwMode="auto">
          <a:xfrm>
            <a:off x="4860032" y="5111773"/>
            <a:ext cx="1595924" cy="1125539"/>
          </a:xfrm>
          <a:prstGeom prst="rect">
            <a:avLst/>
          </a:prstGeom>
          <a:noFill/>
          <a:ln w="9525">
            <a:noFill/>
            <a:miter lim="800000"/>
            <a:headEnd/>
            <a:tailEnd/>
          </a:ln>
        </p:spPr>
      </p:pic>
      <p:cxnSp>
        <p:nvCxnSpPr>
          <p:cNvPr id="19" name="Gerade Verbindung mit Pfeil 18"/>
          <p:cNvCxnSpPr/>
          <p:nvPr/>
        </p:nvCxnSpPr>
        <p:spPr>
          <a:xfrm flipH="1">
            <a:off x="5292080" y="4941168"/>
            <a:ext cx="432048" cy="576064"/>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par>
                          <p:cTn id="11" fill="hold">
                            <p:stCondLst>
                              <p:cond delay="0"/>
                            </p:stCondLst>
                            <p:childTnLst>
                              <p:par>
                                <p:cTn id="12" presetID="18" presetClass="entr" presetSubtype="12"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strips(downLeft)">
                                      <p:cBhvr>
                                        <p:cTn id="14" dur="5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strips(downLeft)">
                                      <p:cBhvr>
                                        <p:cTn id="19" dur="1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strips(downLeft)">
                                      <p:cBhvr>
                                        <p:cTn id="24" dur="1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strips(downLeft)">
                                      <p:cBhvr>
                                        <p:cTn id="29" dur="1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strips(downLeft)">
                                      <p:cBhvr>
                                        <p:cTn id="34" dur="1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strips(downLeft)">
                                      <p:cBhvr>
                                        <p:cTn id="3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1. Das Thema und die Methode</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5</a:t>
            </a:fld>
            <a:endParaRPr lang="de-DE"/>
          </a:p>
        </p:txBody>
      </p:sp>
      <p:sp>
        <p:nvSpPr>
          <p:cNvPr id="7" name="Inhaltsplatzhalter 6"/>
          <p:cNvSpPr>
            <a:spLocks noGrp="1"/>
          </p:cNvSpPr>
          <p:nvPr>
            <p:ph sz="quarter" idx="1"/>
          </p:nvPr>
        </p:nvSpPr>
        <p:spPr/>
        <p:txBody>
          <a:bodyPr/>
          <a:lstStyle/>
          <a:p>
            <a:r>
              <a:rPr lang="de-DE" dirty="0" smtClean="0"/>
              <a:t>Apg 5,32</a:t>
            </a:r>
            <a:br>
              <a:rPr lang="de-DE" dirty="0" smtClean="0"/>
            </a:br>
            <a:r>
              <a:rPr lang="de-DE" dirty="0" smtClean="0">
                <a:solidFill>
                  <a:srgbClr val="BDD3FF"/>
                </a:solidFill>
              </a:rPr>
              <a:t>(Petrus vor dem Hohen Rat)</a:t>
            </a:r>
            <a:r>
              <a:rPr lang="de-DE" dirty="0" smtClean="0"/>
              <a:t/>
            </a:r>
            <a:br>
              <a:rPr lang="de-DE" dirty="0" smtClean="0"/>
            </a:br>
            <a:r>
              <a:rPr lang="de-DE" dirty="0" smtClean="0"/>
              <a:t>„Wir sind Zeugen dieser Ereignisse – und der Heilige Geist, den Gott allen gegeben hat, die ihm vertrauen.“</a:t>
            </a:r>
            <a:endParaRPr lang="de-DE"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9. Die Missionsreisen des Paulus</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50</a:t>
            </a:fld>
            <a:endParaRPr lang="de-DE"/>
          </a:p>
        </p:txBody>
      </p:sp>
      <p:sp>
        <p:nvSpPr>
          <p:cNvPr id="7" name="Inhaltsplatzhalter 6"/>
          <p:cNvSpPr>
            <a:spLocks noGrp="1"/>
          </p:cNvSpPr>
          <p:nvPr>
            <p:ph sz="quarter" idx="1"/>
          </p:nvPr>
        </p:nvSpPr>
        <p:spPr/>
        <p:txBody>
          <a:bodyPr>
            <a:normAutofit fontScale="77500" lnSpcReduction="20000"/>
          </a:bodyPr>
          <a:lstStyle/>
          <a:p>
            <a:pPr>
              <a:lnSpc>
                <a:spcPct val="90000"/>
              </a:lnSpc>
            </a:pPr>
            <a:r>
              <a:rPr lang="de-DE" dirty="0" smtClean="0"/>
              <a:t>1Thess 4,11f.</a:t>
            </a:r>
            <a:br>
              <a:rPr lang="de-DE" dirty="0" smtClean="0"/>
            </a:br>
            <a:r>
              <a:rPr lang="de-DE" baseline="30000" dirty="0" smtClean="0"/>
              <a:t>11</a:t>
            </a:r>
            <a:r>
              <a:rPr lang="de-DE" dirty="0" smtClean="0"/>
              <a:t>Setzt eure Ehre darein, ruhig zu leben und euch um eure eigenen Angelegenheiten zu kümmern und mit eigenen Händen zu arbeiten, so wie wir es euch geboten haben, </a:t>
            </a:r>
            <a:r>
              <a:rPr lang="de-DE" baseline="30000" dirty="0" smtClean="0"/>
              <a:t>12</a:t>
            </a:r>
            <a:r>
              <a:rPr lang="de-DE" dirty="0" smtClean="0"/>
              <a:t>damit ihr anständig vor denen draußen lebt und von niemandem abhängig seid. </a:t>
            </a:r>
          </a:p>
          <a:p>
            <a:pPr>
              <a:lnSpc>
                <a:spcPct val="90000"/>
              </a:lnSpc>
            </a:pPr>
            <a:r>
              <a:rPr lang="de-DE" dirty="0" smtClean="0"/>
              <a:t>1Petr 2,12</a:t>
            </a:r>
            <a:br>
              <a:rPr lang="de-DE" dirty="0" smtClean="0"/>
            </a:br>
            <a:r>
              <a:rPr lang="de-DE" dirty="0" smtClean="0"/>
              <a:t>Führt unter den Heiden einen guten Lebenswandel, damit das, weshalb sie euch schmähen, als ob ihr Böses tätet, durch gute Werke widerlegt wird, so dass sie Gott preisen werden, wenn der Tag der Heimsuchung kommt.</a:t>
            </a:r>
          </a:p>
          <a:p>
            <a:pPr>
              <a:lnSpc>
                <a:spcPct val="90000"/>
              </a:lnSpc>
            </a:pPr>
            <a:r>
              <a:rPr lang="de-DE" dirty="0" smtClean="0"/>
              <a:t>1Petr 3,9</a:t>
            </a:r>
            <a:br>
              <a:rPr lang="de-DE" dirty="0" smtClean="0"/>
            </a:br>
            <a:r>
              <a:rPr lang="de-DE" dirty="0" smtClean="0"/>
              <a:t>Vergeltet nicht Böses mit Bösen und Schmähung mit Schmähung, sondern segnet, weil ihr berufen seid, Segen zu erben.</a:t>
            </a:r>
          </a:p>
          <a:p>
            <a:pPr>
              <a:lnSpc>
                <a:spcPct val="90000"/>
              </a:lnSpc>
            </a:pPr>
            <a:r>
              <a:rPr lang="de-DE" dirty="0" smtClean="0"/>
              <a:t>1Petr 3,17</a:t>
            </a:r>
            <a:br>
              <a:rPr lang="de-DE" dirty="0" smtClean="0"/>
            </a:br>
            <a:r>
              <a:rPr lang="de-DE" dirty="0" smtClean="0"/>
              <a:t>Es ist besser, wenn Gott es will, für </a:t>
            </a:r>
            <a:r>
              <a:rPr lang="de-DE" dirty="0" err="1" smtClean="0"/>
              <a:t>Gutestun</a:t>
            </a:r>
            <a:r>
              <a:rPr lang="de-DE" dirty="0" smtClean="0"/>
              <a:t> zu leiden als für Übeltaten.</a:t>
            </a:r>
          </a:p>
          <a:p>
            <a:endParaRPr lang="pt-BR"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10. Rom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51</a:t>
            </a:fld>
            <a:endParaRPr lang="de-DE"/>
          </a:p>
        </p:txBody>
      </p:sp>
      <p:pic>
        <p:nvPicPr>
          <p:cNvPr id="6" name="Picture 3" descr="F:\MP_ROOT\DCIM\102MSDCF\Rom 2010\DSC00121.JPG"/>
          <p:cNvPicPr>
            <a:picLocks noGrp="1" noChangeAspect="1" noChangeArrowheads="1"/>
          </p:cNvPicPr>
          <p:nvPr>
            <p:ph sz="quarter" idx="1"/>
          </p:nvPr>
        </p:nvPicPr>
        <p:blipFill>
          <a:blip r:embed="rId2" cstate="print"/>
          <a:srcRect/>
          <a:stretch>
            <a:fillRect/>
          </a:stretch>
        </p:blipFill>
        <p:spPr bwMode="auto">
          <a:xfrm>
            <a:off x="467544" y="1916832"/>
            <a:ext cx="2005268" cy="1512168"/>
          </a:xfrm>
          <a:prstGeom prst="rect">
            <a:avLst/>
          </a:prstGeom>
          <a:noFill/>
        </p:spPr>
      </p:pic>
      <p:pic>
        <p:nvPicPr>
          <p:cNvPr id="8" name="Grafik 7" descr="Rom 2006 061.jpg"/>
          <p:cNvPicPr>
            <a:picLocks noChangeAspect="1"/>
          </p:cNvPicPr>
          <p:nvPr/>
        </p:nvPicPr>
        <p:blipFill>
          <a:blip r:embed="rId3" cstate="print"/>
          <a:stretch>
            <a:fillRect/>
          </a:stretch>
        </p:blipFill>
        <p:spPr>
          <a:xfrm flipH="1">
            <a:off x="7164288" y="1772816"/>
            <a:ext cx="1368152" cy="1824203"/>
          </a:xfrm>
          <a:prstGeom prst="rect">
            <a:avLst/>
          </a:prstGeom>
        </p:spPr>
      </p:pic>
      <p:pic>
        <p:nvPicPr>
          <p:cNvPr id="9" name="Picture 5" descr="F:\imm007_8A.jpg"/>
          <p:cNvPicPr>
            <a:picLocks noChangeAspect="1" noChangeArrowheads="1"/>
          </p:cNvPicPr>
          <p:nvPr/>
        </p:nvPicPr>
        <p:blipFill>
          <a:blip r:embed="rId4" cstate="print"/>
          <a:srcRect/>
          <a:stretch>
            <a:fillRect/>
          </a:stretch>
        </p:blipFill>
        <p:spPr bwMode="auto">
          <a:xfrm>
            <a:off x="683568" y="4005064"/>
            <a:ext cx="1368152" cy="2052228"/>
          </a:xfrm>
          <a:prstGeom prst="rect">
            <a:avLst/>
          </a:prstGeom>
          <a:noFill/>
        </p:spPr>
      </p:pic>
      <p:pic>
        <p:nvPicPr>
          <p:cNvPr id="10" name="Picture 4" descr="Obici, Giuseppe, St Paul (detail) 1850s, Marble, San Paolo fuori le Mura, Rome"/>
          <p:cNvPicPr>
            <a:picLocks noChangeAspect="1" noChangeArrowheads="1"/>
          </p:cNvPicPr>
          <p:nvPr/>
        </p:nvPicPr>
        <p:blipFill>
          <a:blip r:embed="rId5" cstate="print"/>
          <a:srcRect/>
          <a:stretch>
            <a:fillRect/>
          </a:stretch>
        </p:blipFill>
        <p:spPr bwMode="auto">
          <a:xfrm>
            <a:off x="7157730" y="3861048"/>
            <a:ext cx="1374710" cy="2016125"/>
          </a:xfrm>
          <a:prstGeom prst="rect">
            <a:avLst/>
          </a:prstGeom>
          <a:noFill/>
          <a:ln w="9525">
            <a:noFill/>
            <a:miter lim="800000"/>
            <a:headEnd/>
            <a:tailEnd/>
          </a:ln>
        </p:spPr>
      </p:pic>
      <p:pic>
        <p:nvPicPr>
          <p:cNvPr id="11" name="Picture 3" descr="F:\Perugia2 010.jpg"/>
          <p:cNvPicPr>
            <a:picLocks noChangeAspect="1" noChangeArrowheads="1"/>
          </p:cNvPicPr>
          <p:nvPr/>
        </p:nvPicPr>
        <p:blipFill>
          <a:blip r:embed="rId6" cstate="print"/>
          <a:srcRect/>
          <a:stretch>
            <a:fillRect/>
          </a:stretch>
        </p:blipFill>
        <p:spPr bwMode="auto">
          <a:xfrm>
            <a:off x="2693332" y="4077072"/>
            <a:ext cx="1446620" cy="1928826"/>
          </a:xfrm>
          <a:prstGeom prst="rect">
            <a:avLst/>
          </a:prstGeom>
          <a:noFill/>
        </p:spPr>
      </p:pic>
      <p:pic>
        <p:nvPicPr>
          <p:cNvPr id="12" name="Picture 4" descr="F:\Perugia2 019.jpg"/>
          <p:cNvPicPr>
            <a:picLocks noChangeAspect="1" noChangeArrowheads="1"/>
          </p:cNvPicPr>
          <p:nvPr/>
        </p:nvPicPr>
        <p:blipFill>
          <a:blip r:embed="rId7" cstate="print"/>
          <a:srcRect/>
          <a:stretch>
            <a:fillRect/>
          </a:stretch>
        </p:blipFill>
        <p:spPr bwMode="auto">
          <a:xfrm flipH="1">
            <a:off x="4644007" y="4077072"/>
            <a:ext cx="1440161" cy="1920215"/>
          </a:xfrm>
          <a:prstGeom prst="rect">
            <a:avLst/>
          </a:prstGeom>
          <a:noFill/>
        </p:spPr>
      </p:pic>
      <p:pic>
        <p:nvPicPr>
          <p:cNvPr id="13" name="Grafik 12" descr="Rom_28_3_03_Im_Petersdom_1.jpg"/>
          <p:cNvPicPr>
            <a:picLocks noChangeAspect="1"/>
          </p:cNvPicPr>
          <p:nvPr/>
        </p:nvPicPr>
        <p:blipFill>
          <a:blip r:embed="rId8" cstate="print"/>
          <a:stretch>
            <a:fillRect/>
          </a:stretch>
        </p:blipFill>
        <p:spPr>
          <a:xfrm>
            <a:off x="2699792" y="1916832"/>
            <a:ext cx="2258841" cy="1512168"/>
          </a:xfrm>
          <a:prstGeom prst="rect">
            <a:avLst/>
          </a:prstGeom>
        </p:spPr>
      </p:pic>
      <p:pic>
        <p:nvPicPr>
          <p:cNvPr id="14" name="Grafik 13" descr="Petrusgrab.jpg"/>
          <p:cNvPicPr>
            <a:picLocks noChangeAspect="1"/>
          </p:cNvPicPr>
          <p:nvPr/>
        </p:nvPicPr>
        <p:blipFill>
          <a:blip r:embed="rId9" cstate="print"/>
          <a:stretch>
            <a:fillRect/>
          </a:stretch>
        </p:blipFill>
        <p:spPr>
          <a:xfrm>
            <a:off x="5076056" y="1916832"/>
            <a:ext cx="1911716" cy="14401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2000"/>
                                        <p:tgtEl>
                                          <p:spTgt spid="6"/>
                                        </p:tgtEl>
                                      </p:cBhvr>
                                    </p:animEffect>
                                  </p:childTnLst>
                                </p:cTn>
                              </p:par>
                            </p:childTnLst>
                          </p:cTn>
                        </p:par>
                        <p:par>
                          <p:cTn id="8" fill="hold">
                            <p:stCondLst>
                              <p:cond delay="2000"/>
                            </p:stCondLst>
                            <p:childTnLst>
                              <p:par>
                                <p:cTn id="9" presetID="18" presetClass="entr" presetSubtype="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strips(downRight)">
                                      <p:cBhvr>
                                        <p:cTn id="11" dur="2000"/>
                                        <p:tgtEl>
                                          <p:spTgt spid="13"/>
                                        </p:tgtEl>
                                      </p:cBhvr>
                                    </p:animEffect>
                                  </p:childTnLst>
                                </p:cTn>
                              </p:par>
                            </p:childTnLst>
                          </p:cTn>
                        </p:par>
                        <p:par>
                          <p:cTn id="12" fill="hold">
                            <p:stCondLst>
                              <p:cond delay="4000"/>
                            </p:stCondLst>
                            <p:childTnLst>
                              <p:par>
                                <p:cTn id="13" presetID="18" presetClass="entr" presetSubtype="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strips(downRight)">
                                      <p:cBhvr>
                                        <p:cTn id="15" dur="2000"/>
                                        <p:tgtEl>
                                          <p:spTgt spid="8"/>
                                        </p:tgtEl>
                                      </p:cBhvr>
                                    </p:animEffect>
                                  </p:childTnLst>
                                </p:cTn>
                              </p:par>
                            </p:childTnLst>
                          </p:cTn>
                        </p:par>
                        <p:par>
                          <p:cTn id="16" fill="hold">
                            <p:stCondLst>
                              <p:cond delay="6000"/>
                            </p:stCondLst>
                            <p:childTnLst>
                              <p:par>
                                <p:cTn id="17" presetID="18" presetClass="entr" presetSubtype="6"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strips(downRight)">
                                      <p:cBhvr>
                                        <p:cTn id="19" dur="20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strips(downRight)">
                                      <p:cBhvr>
                                        <p:cTn id="24" dur="2000"/>
                                        <p:tgtEl>
                                          <p:spTgt spid="9"/>
                                        </p:tgtEl>
                                      </p:cBhvr>
                                    </p:animEffect>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strips(downRight)">
                                      <p:cBhvr>
                                        <p:cTn id="28" dur="2000"/>
                                        <p:tgtEl>
                                          <p:spTgt spid="11"/>
                                        </p:tgtEl>
                                      </p:cBhvr>
                                    </p:animEffect>
                                  </p:childTnLst>
                                </p:cTn>
                              </p:par>
                            </p:childTnLst>
                          </p:cTn>
                        </p:par>
                        <p:par>
                          <p:cTn id="29" fill="hold">
                            <p:stCondLst>
                              <p:cond delay="4000"/>
                            </p:stCondLst>
                            <p:childTnLst>
                              <p:par>
                                <p:cTn id="30" presetID="18" presetClass="entr" presetSubtype="6"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strips(downRight)">
                                      <p:cBhvr>
                                        <p:cTn id="32" dur="2000"/>
                                        <p:tgtEl>
                                          <p:spTgt spid="10"/>
                                        </p:tgtEl>
                                      </p:cBhvr>
                                    </p:animEffect>
                                  </p:childTnLst>
                                </p:cTn>
                              </p:par>
                            </p:childTnLst>
                          </p:cTn>
                        </p:par>
                        <p:par>
                          <p:cTn id="33" fill="hold">
                            <p:stCondLst>
                              <p:cond delay="6000"/>
                            </p:stCondLst>
                            <p:childTnLst>
                              <p:par>
                                <p:cTn id="34" presetID="18" presetClass="entr" presetSubtype="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strips(downRight)">
                                      <p:cBhvr>
                                        <p:cTn id="36"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10. Rom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52</a:t>
            </a:fld>
            <a:endParaRPr lang="de-DE"/>
          </a:p>
        </p:txBody>
      </p:sp>
      <p:sp>
        <p:nvSpPr>
          <p:cNvPr id="7" name="Inhaltsplatzhalter 6"/>
          <p:cNvSpPr>
            <a:spLocks noGrp="1"/>
          </p:cNvSpPr>
          <p:nvPr>
            <p:ph sz="quarter" idx="1"/>
          </p:nvPr>
        </p:nvSpPr>
        <p:spPr/>
        <p:txBody>
          <a:bodyPr>
            <a:normAutofit fontScale="92500" lnSpcReduction="10000"/>
          </a:bodyPr>
          <a:lstStyle/>
          <a:p>
            <a:r>
              <a:rPr lang="de-DE" sz="2800" dirty="0" smtClean="0"/>
              <a:t>Röm 1,11-15</a:t>
            </a:r>
            <a:br>
              <a:rPr lang="de-DE" sz="2800" dirty="0" smtClean="0"/>
            </a:br>
            <a:r>
              <a:rPr lang="de-DE" sz="2800" baseline="30000" dirty="0" smtClean="0"/>
              <a:t>11</a:t>
            </a:r>
            <a:r>
              <a:rPr lang="de-DE" sz="2800" dirty="0" smtClean="0"/>
              <a:t>Denn ich sehne mich danach, euch zu sehen, damit ich euch geistliche Gaben mitgebe, um euch zu stärken, </a:t>
            </a:r>
            <a:r>
              <a:rPr lang="de-DE" sz="2800" baseline="30000" dirty="0" smtClean="0"/>
              <a:t>12</a:t>
            </a:r>
            <a:r>
              <a:rPr lang="de-DE" sz="2800" dirty="0" smtClean="0"/>
              <a:t>das heißt: um zusammen mit euch getröstet zu werden durch den gemeinsamen Glauben, euren wie meinen. </a:t>
            </a:r>
            <a:r>
              <a:rPr lang="de-DE" sz="2800" baseline="30000" dirty="0" smtClean="0"/>
              <a:t>13</a:t>
            </a:r>
            <a:r>
              <a:rPr lang="de-DE" sz="2800" dirty="0" smtClean="0"/>
              <a:t>Ich erkläre euch aber, Brüder, dass ich mir schon oft vorgenommen habe, zu euch zu kommen, aber bis jetzt zu kommen gehindert wurde; ich wollte auch bei euch Frucht bringen wie bei den übrigen Völkern. </a:t>
            </a:r>
            <a:r>
              <a:rPr lang="de-DE" sz="2800" baseline="30000" dirty="0" smtClean="0"/>
              <a:t>14</a:t>
            </a:r>
            <a:r>
              <a:rPr lang="de-DE" sz="2800" dirty="0" smtClean="0"/>
              <a:t>Griechen und Barbaren, Gebildeten und Ungebildeten bin ich es schuldig; </a:t>
            </a:r>
            <a:r>
              <a:rPr lang="de-DE" sz="2800" baseline="30000" dirty="0" smtClean="0"/>
              <a:t>15</a:t>
            </a:r>
            <a:r>
              <a:rPr lang="de-DE" sz="2800" dirty="0" smtClean="0"/>
              <a:t>so liegt mir alles daran, auch euch in Rom das Evangelium zu verkünden. </a:t>
            </a:r>
          </a:p>
          <a:p>
            <a:endParaRPr lang="pt-BR"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10. Rom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53</a:t>
            </a:fld>
            <a:endParaRPr lang="de-DE"/>
          </a:p>
        </p:txBody>
      </p:sp>
      <p:sp>
        <p:nvSpPr>
          <p:cNvPr id="7" name="Inhaltsplatzhalter 6"/>
          <p:cNvSpPr>
            <a:spLocks noGrp="1"/>
          </p:cNvSpPr>
          <p:nvPr>
            <p:ph sz="quarter" idx="1"/>
          </p:nvPr>
        </p:nvSpPr>
        <p:spPr/>
        <p:txBody>
          <a:bodyPr>
            <a:normAutofit/>
          </a:bodyPr>
          <a:lstStyle/>
          <a:p>
            <a:r>
              <a:rPr lang="de-DE" dirty="0" smtClean="0"/>
              <a:t>Röm 15,14f.</a:t>
            </a:r>
            <a:br>
              <a:rPr lang="de-DE" dirty="0" smtClean="0"/>
            </a:br>
            <a:r>
              <a:rPr lang="de-DE" baseline="30000" dirty="0" smtClean="0"/>
              <a:t>14</a:t>
            </a:r>
            <a:r>
              <a:rPr lang="de-DE" dirty="0" smtClean="0"/>
              <a:t>Ich bin überzeugt, Brüder, dass ihr voller Güte seid, voller Erkenntnis und fähig, einander zurechtzuweisen. </a:t>
            </a:r>
            <a:r>
              <a:rPr lang="de-DE" baseline="30000" dirty="0" smtClean="0"/>
              <a:t>15</a:t>
            </a:r>
            <a:r>
              <a:rPr lang="de-DE" dirty="0" smtClean="0"/>
              <a:t>Aber ich habe euch einen teilweise kühnen Brief geschrieben, wie um euch zu erinnern, kraft der mir gegebenen Gnade, </a:t>
            </a:r>
            <a:r>
              <a:rPr lang="de-DE" baseline="30000" dirty="0" smtClean="0"/>
              <a:t>16</a:t>
            </a:r>
            <a:r>
              <a:rPr lang="de-DE" dirty="0" smtClean="0"/>
              <a:t>um ein Diener Christi für die Völker zu sein, das Evangelium zu weihen, damit die Opfergabe der Heiden wohlgefällig sei, geheiligt im Heiligen Geist.</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10. Rom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54</a:t>
            </a:fld>
            <a:endParaRPr lang="de-DE"/>
          </a:p>
        </p:txBody>
      </p:sp>
      <p:sp>
        <p:nvSpPr>
          <p:cNvPr id="7" name="Inhaltsplatzhalter 6"/>
          <p:cNvSpPr>
            <a:spLocks noGrp="1"/>
          </p:cNvSpPr>
          <p:nvPr>
            <p:ph sz="quarter" idx="1"/>
          </p:nvPr>
        </p:nvSpPr>
        <p:spPr/>
        <p:txBody>
          <a:bodyPr>
            <a:normAutofit/>
          </a:bodyPr>
          <a:lstStyle/>
          <a:p>
            <a:r>
              <a:rPr lang="de-DE" dirty="0" smtClean="0"/>
              <a:t>Röm 11,17f.</a:t>
            </a:r>
            <a:br>
              <a:rPr lang="de-DE" dirty="0" smtClean="0"/>
            </a:br>
            <a:r>
              <a:rPr lang="de-DE" baseline="30000" dirty="0" smtClean="0"/>
              <a:t>17</a:t>
            </a:r>
            <a:r>
              <a:rPr lang="de-DE" dirty="0" smtClean="0"/>
              <a:t>Wenn einige Zweige herausgeschnitten werden, du aber, ein wilder Ölzweig, zwischen sie eingepfropft wurdest und der Wurzel wie des Saftes des Ölbaumes mit teilhaftig wurdest – </a:t>
            </a:r>
            <a:r>
              <a:rPr lang="de-DE" baseline="30000" dirty="0" smtClean="0"/>
              <a:t>18</a:t>
            </a:r>
            <a:r>
              <a:rPr lang="de-DE" dirty="0" smtClean="0"/>
              <a:t>rühme dich nicht gegen die Zweige. Wenn du dich aber gegen sie rühmst – nicht du trägst die Wurzel, die Wurzel trägt dich.</a:t>
            </a:r>
          </a:p>
          <a:p>
            <a:endParaRPr lang="pt-BR"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10. Rom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55</a:t>
            </a:fld>
            <a:endParaRPr lang="de-DE"/>
          </a:p>
        </p:txBody>
      </p:sp>
      <p:sp>
        <p:nvSpPr>
          <p:cNvPr id="7" name="Inhaltsplatzhalter 6"/>
          <p:cNvSpPr>
            <a:spLocks noGrp="1"/>
          </p:cNvSpPr>
          <p:nvPr>
            <p:ph sz="quarter" idx="1"/>
          </p:nvPr>
        </p:nvSpPr>
        <p:spPr/>
        <p:txBody>
          <a:bodyPr>
            <a:normAutofit/>
          </a:bodyPr>
          <a:lstStyle/>
          <a:p>
            <a:r>
              <a:rPr lang="de-DE" dirty="0" smtClean="0"/>
              <a:t>Röm 14,1ff.</a:t>
            </a:r>
            <a:br>
              <a:rPr lang="de-DE" dirty="0" smtClean="0"/>
            </a:br>
            <a:r>
              <a:rPr lang="de-DE" baseline="30000" dirty="0" smtClean="0"/>
              <a:t>1</a:t>
            </a:r>
            <a:r>
              <a:rPr lang="de-DE" dirty="0" smtClean="0"/>
              <a:t>Nehmt den im Glauben Schwachen an, ohne Auseinandersetzungen über Zweifelsfragen. </a:t>
            </a:r>
            <a:r>
              <a:rPr lang="de-DE" baseline="30000" dirty="0" smtClean="0"/>
              <a:t>2</a:t>
            </a:r>
            <a:r>
              <a:rPr lang="de-DE" dirty="0" smtClean="0"/>
              <a:t>Der eine glaubt, alles essen zu dürfen, der andere isst nur Gemüse. </a:t>
            </a:r>
            <a:r>
              <a:rPr lang="de-DE" baseline="30000" dirty="0" smtClean="0"/>
              <a:t>3</a:t>
            </a:r>
            <a:r>
              <a:rPr lang="de-DE" dirty="0" smtClean="0"/>
              <a:t>Wer isst, verachtet den nicht, der nicht isst; wer nicht ist, nicht den, der isst. Denn Gott hat ihn angenommen. </a:t>
            </a:r>
          </a:p>
          <a:p>
            <a:endParaRPr lang="pt-BR"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10. Rom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56</a:t>
            </a:fld>
            <a:endParaRPr lang="de-DE"/>
          </a:p>
        </p:txBody>
      </p:sp>
      <p:sp>
        <p:nvSpPr>
          <p:cNvPr id="7" name="Inhaltsplatzhalter 6"/>
          <p:cNvSpPr>
            <a:spLocks noGrp="1"/>
          </p:cNvSpPr>
          <p:nvPr>
            <p:ph sz="quarter" idx="1"/>
          </p:nvPr>
        </p:nvSpPr>
        <p:spPr/>
        <p:txBody>
          <a:bodyPr>
            <a:normAutofit lnSpcReduction="10000"/>
          </a:bodyPr>
          <a:lstStyle/>
          <a:p>
            <a:r>
              <a:rPr lang="pt-BR" dirty="0" smtClean="0"/>
              <a:t>Röm 16,17ff.</a:t>
            </a:r>
            <a:br>
              <a:rPr lang="pt-BR" dirty="0" smtClean="0"/>
            </a:br>
            <a:r>
              <a:rPr lang="pt-BR" baseline="30000" dirty="0" smtClean="0"/>
              <a:t>17</a:t>
            </a:r>
            <a:r>
              <a:rPr lang="de-DE" dirty="0" smtClean="0"/>
              <a:t>Ich bitte euch, meine Brüder, auf die zu schauen, die Entzweiung und Ärgernis wider die Lehre bringen, in der ihr unterwiesen seid,. Wendet euch von ihnen ab! </a:t>
            </a:r>
            <a:r>
              <a:rPr lang="de-DE" baseline="30000" dirty="0" smtClean="0"/>
              <a:t>18</a:t>
            </a:r>
            <a:r>
              <a:rPr lang="de-DE" dirty="0" smtClean="0"/>
              <a:t>Denn diese Leute dienen nicht unserem Herrn Christus, sondern ihrem Bauch und täuschen durch Schönrednereien und Segnungen das Herz der Arglosen. </a:t>
            </a:r>
            <a:r>
              <a:rPr lang="de-DE" baseline="30000" dirty="0" smtClean="0"/>
              <a:t>19</a:t>
            </a:r>
            <a:r>
              <a:rPr lang="de-DE" dirty="0" smtClean="0"/>
              <a:t>Doch euer Gehorsam ist zu allen gedrungen; daher freue ich mich über euch und wünsche nur, dass ihr verständig bleibt, offen für das Gute, unzugänglich für das Böse.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10. Rom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57</a:t>
            </a:fld>
            <a:endParaRPr lang="de-DE"/>
          </a:p>
        </p:txBody>
      </p:sp>
      <p:sp>
        <p:nvSpPr>
          <p:cNvPr id="7" name="Inhaltsplatzhalter 6"/>
          <p:cNvSpPr>
            <a:spLocks noGrp="1"/>
          </p:cNvSpPr>
          <p:nvPr>
            <p:ph sz="quarter" idx="1"/>
          </p:nvPr>
        </p:nvSpPr>
        <p:spPr/>
        <p:txBody>
          <a:bodyPr>
            <a:normAutofit lnSpcReduction="10000"/>
          </a:bodyPr>
          <a:lstStyle/>
          <a:p>
            <a:r>
              <a:rPr lang="de-DE" sz="2800" dirty="0" smtClean="0"/>
              <a:t>Apg 18,1f.</a:t>
            </a:r>
            <a:br>
              <a:rPr lang="de-DE" sz="2800" dirty="0" smtClean="0"/>
            </a:br>
            <a:r>
              <a:rPr lang="de-DE" sz="2800" dirty="0" smtClean="0"/>
              <a:t>„Paulus schied aus Athen und kam nach Korinth. Dort fand er einen Juden namens </a:t>
            </a:r>
            <a:r>
              <a:rPr lang="de-DE" sz="2800" dirty="0" err="1" smtClean="0"/>
              <a:t>Aquila</a:t>
            </a:r>
            <a:r>
              <a:rPr lang="de-DE" sz="2800" dirty="0" smtClean="0"/>
              <a:t>, aus </a:t>
            </a:r>
            <a:r>
              <a:rPr lang="de-DE" sz="2800" dirty="0" err="1" smtClean="0"/>
              <a:t>Pontus</a:t>
            </a:r>
            <a:r>
              <a:rPr lang="de-DE" sz="2800" dirty="0" smtClean="0"/>
              <a:t> gebürtig, gerade aus Italien vertrieben, und </a:t>
            </a:r>
            <a:r>
              <a:rPr lang="de-DE" sz="2800" dirty="0" err="1" smtClean="0"/>
              <a:t>Priskilla</a:t>
            </a:r>
            <a:r>
              <a:rPr lang="de-DE" sz="2800" dirty="0" smtClean="0"/>
              <a:t>, seine Frau, weil Claudius angeordnet hatte, alle Juden aus Rom zu vertreiben. </a:t>
            </a:r>
          </a:p>
          <a:p>
            <a:r>
              <a:rPr lang="de-DE" sz="2800" dirty="0" smtClean="0"/>
              <a:t>Sueton, </a:t>
            </a:r>
            <a:r>
              <a:rPr lang="de-DE" sz="2800" dirty="0" err="1" smtClean="0"/>
              <a:t>Claud</a:t>
            </a:r>
            <a:r>
              <a:rPr lang="de-DE" sz="2800" dirty="0" smtClean="0"/>
              <a:t>. XXV,4</a:t>
            </a:r>
            <a:br>
              <a:rPr lang="de-DE" sz="2800" dirty="0" smtClean="0"/>
            </a:br>
            <a:r>
              <a:rPr lang="de-DE" sz="2800" dirty="0" smtClean="0"/>
              <a:t>„Die Juden, die - von Chrestus aufgehetzt - fortwährend Unruhe stifteten, vertrieb er aus Rom.“ (</a:t>
            </a:r>
            <a:r>
              <a:rPr lang="de-DE" sz="2800" dirty="0" err="1" smtClean="0"/>
              <a:t>Iudaeos</a:t>
            </a:r>
            <a:r>
              <a:rPr lang="de-DE" sz="2800" dirty="0" smtClean="0"/>
              <a:t> </a:t>
            </a:r>
            <a:r>
              <a:rPr lang="de-DE" sz="2800" dirty="0" err="1" smtClean="0"/>
              <a:t>impulsore</a:t>
            </a:r>
            <a:r>
              <a:rPr lang="de-DE" sz="2800" dirty="0" smtClean="0"/>
              <a:t> </a:t>
            </a:r>
            <a:r>
              <a:rPr lang="de-DE" sz="2800" dirty="0" err="1" smtClean="0"/>
              <a:t>Chresto</a:t>
            </a:r>
            <a:r>
              <a:rPr lang="de-DE" sz="2800" dirty="0" smtClean="0"/>
              <a:t> </a:t>
            </a:r>
            <a:r>
              <a:rPr lang="de-DE" sz="2800" dirty="0" err="1" smtClean="0"/>
              <a:t>assidue</a:t>
            </a:r>
            <a:r>
              <a:rPr lang="de-DE" sz="2800" dirty="0" smtClean="0"/>
              <a:t> </a:t>
            </a:r>
            <a:r>
              <a:rPr lang="de-DE" sz="2800" dirty="0" err="1" smtClean="0"/>
              <a:t>tumultuantis</a:t>
            </a:r>
            <a:r>
              <a:rPr lang="de-DE" sz="2800" dirty="0" smtClean="0"/>
              <a:t> Roma </a:t>
            </a:r>
            <a:r>
              <a:rPr lang="de-DE" sz="2800" dirty="0" err="1" smtClean="0"/>
              <a:t>expulit</a:t>
            </a:r>
            <a:r>
              <a:rPr lang="de-DE" sz="2800" dirty="0" smtClean="0"/>
              <a:t>.)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10. Rom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58</a:t>
            </a:fld>
            <a:endParaRPr lang="de-DE"/>
          </a:p>
        </p:txBody>
      </p:sp>
      <p:sp>
        <p:nvSpPr>
          <p:cNvPr id="7" name="Inhaltsplatzhalter 6"/>
          <p:cNvSpPr>
            <a:spLocks noGrp="1"/>
          </p:cNvSpPr>
          <p:nvPr>
            <p:ph sz="quarter" idx="1"/>
          </p:nvPr>
        </p:nvSpPr>
        <p:spPr/>
        <p:txBody>
          <a:bodyPr>
            <a:normAutofit/>
          </a:bodyPr>
          <a:lstStyle/>
          <a:p>
            <a:r>
              <a:rPr lang="de-DE" dirty="0" smtClean="0"/>
              <a:t>Röm 13,6f.</a:t>
            </a:r>
            <a:br>
              <a:rPr lang="de-DE" dirty="0" smtClean="0"/>
            </a:br>
            <a:r>
              <a:rPr lang="de-DE" baseline="30000" dirty="0" smtClean="0"/>
              <a:t>6</a:t>
            </a:r>
            <a:r>
              <a:rPr lang="de-DE" dirty="0" smtClean="0"/>
              <a:t>Aus diesem Grunde zahlt ihr ja auch Steuern; denn sie sind von Gott beauftragt, damit sie auch beharrlich ihre Arbeit tun. </a:t>
            </a:r>
            <a:br>
              <a:rPr lang="de-DE" dirty="0" smtClean="0"/>
            </a:br>
            <a:r>
              <a:rPr lang="de-DE" baseline="30000" dirty="0" smtClean="0"/>
              <a:t>7</a:t>
            </a:r>
            <a:r>
              <a:rPr lang="de-DE" dirty="0" smtClean="0"/>
              <a:t>Gebt allen, was ihr schuldet: Steuer, dem Steuer, Zoll, dem Zoll, Furcht, dem Furcht, Ehre, dem Ehre gebührt.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10. Rom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59</a:t>
            </a:fld>
            <a:endParaRPr lang="de-DE"/>
          </a:p>
        </p:txBody>
      </p:sp>
      <p:sp>
        <p:nvSpPr>
          <p:cNvPr id="6" name="Inhaltsplatzhalter 5"/>
          <p:cNvSpPr txBox="1">
            <a:spLocks noGrp="1"/>
          </p:cNvSpPr>
          <p:nvPr>
            <p:ph sz="quarter" idx="1"/>
          </p:nvPr>
        </p:nvSpPr>
        <p:spPr>
          <a:xfrm>
            <a:off x="301752" y="1527048"/>
            <a:ext cx="3334144" cy="4598182"/>
          </a:xfrm>
          <a:prstGeom prst="rect">
            <a:avLst/>
          </a:prstGeom>
          <a:noFill/>
        </p:spPr>
        <p:txBody>
          <a:bodyPr wrap="square" rtlCol="0">
            <a:spAutoFit/>
          </a:bodyPr>
          <a:lstStyle/>
          <a:p>
            <a:r>
              <a:rPr lang="de-DE" sz="2400" dirty="0" smtClean="0"/>
              <a:t>1Petr 1,1</a:t>
            </a:r>
            <a:br>
              <a:rPr lang="de-DE" sz="2400" dirty="0" smtClean="0"/>
            </a:br>
            <a:r>
              <a:rPr lang="de-DE" sz="2400" dirty="0" smtClean="0"/>
              <a:t>Petrus …  den Auserwählten, den Fremdlingen der Diaspora von </a:t>
            </a:r>
            <a:r>
              <a:rPr lang="de-DE" sz="2400" dirty="0" err="1" smtClean="0"/>
              <a:t>Pontus</a:t>
            </a:r>
            <a:r>
              <a:rPr lang="de-DE" sz="2400" dirty="0" smtClean="0"/>
              <a:t>, Galatien, Kappadozien, Asien und Bithynien …</a:t>
            </a:r>
          </a:p>
          <a:p>
            <a:r>
              <a:rPr lang="de-DE" sz="2400" dirty="0" smtClean="0"/>
              <a:t>1 Petr 4,13</a:t>
            </a:r>
            <a:br>
              <a:rPr lang="de-DE" sz="2400" dirty="0" smtClean="0"/>
            </a:br>
            <a:r>
              <a:rPr lang="de-DE" sz="2400" baseline="30000" dirty="0" smtClean="0"/>
              <a:t>13</a:t>
            </a:r>
            <a:r>
              <a:rPr lang="de-DE" sz="2400" dirty="0" smtClean="0"/>
              <a:t>Es grüßen euch die </a:t>
            </a:r>
            <a:r>
              <a:rPr lang="de-DE" sz="2400" dirty="0" err="1" smtClean="0"/>
              <a:t>Mitauserwählten</a:t>
            </a:r>
            <a:r>
              <a:rPr lang="de-DE" sz="2400" dirty="0" smtClean="0"/>
              <a:t> in Babylon.</a:t>
            </a:r>
          </a:p>
        </p:txBody>
      </p:sp>
      <p:pic>
        <p:nvPicPr>
          <p:cNvPr id="8" name="Picture 4" descr="01018000"/>
          <p:cNvPicPr>
            <a:picLocks noChangeAspect="1" noChangeArrowheads="1"/>
          </p:cNvPicPr>
          <p:nvPr/>
        </p:nvPicPr>
        <p:blipFill>
          <a:blip r:embed="rId2" cstate="print"/>
          <a:srcRect/>
          <a:stretch>
            <a:fillRect/>
          </a:stretch>
        </p:blipFill>
        <p:spPr>
          <a:xfrm>
            <a:off x="3923928" y="1484784"/>
            <a:ext cx="4835573" cy="3312368"/>
          </a:xfrm>
          <a:prstGeom prst="rect">
            <a:avLst/>
          </a:prstGeom>
          <a:noFill/>
        </p:spPr>
      </p:pic>
      <p:sp>
        <p:nvSpPr>
          <p:cNvPr id="9" name="Nach oben gekrümmter Pfeil 8"/>
          <p:cNvSpPr/>
          <p:nvPr/>
        </p:nvSpPr>
        <p:spPr>
          <a:xfrm rot="312812">
            <a:off x="4895234" y="2569552"/>
            <a:ext cx="3025940" cy="912562"/>
          </a:xfrm>
          <a:prstGeom prst="curvedUpArrow">
            <a:avLst>
              <a:gd name="adj1" fmla="val 21364"/>
              <a:gd name="adj2" fmla="val 50000"/>
              <a:gd name="adj3" fmla="val 48911"/>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trips(downRight)">
                                      <p:cBhvr>
                                        <p:cTn id="1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1. Das Thema und die Methode</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6</a:t>
            </a:fld>
            <a:endParaRPr lang="de-DE"/>
          </a:p>
        </p:txBody>
      </p:sp>
      <p:pic>
        <p:nvPicPr>
          <p:cNvPr id="6" name="Inhaltsplatzhalter 5" descr="etg-troeltsch.jpg"/>
          <p:cNvPicPr>
            <a:picLocks noGrp="1" noChangeAspect="1"/>
          </p:cNvPicPr>
          <p:nvPr>
            <p:ph sz="quarter" idx="1"/>
          </p:nvPr>
        </p:nvPicPr>
        <p:blipFill>
          <a:blip r:embed="rId2" cstate="print"/>
          <a:stretch>
            <a:fillRect/>
          </a:stretch>
        </p:blipFill>
        <p:spPr>
          <a:xfrm>
            <a:off x="467543" y="1556792"/>
            <a:ext cx="3220299" cy="4392488"/>
          </a:xfrm>
        </p:spPr>
      </p:pic>
      <p:sp>
        <p:nvSpPr>
          <p:cNvPr id="8" name="Text Box 6"/>
          <p:cNvSpPr txBox="1">
            <a:spLocks noChangeArrowheads="1"/>
          </p:cNvSpPr>
          <p:nvPr/>
        </p:nvSpPr>
        <p:spPr bwMode="auto">
          <a:xfrm>
            <a:off x="3707110" y="5229200"/>
            <a:ext cx="2305050" cy="641350"/>
          </a:xfrm>
          <a:prstGeom prst="rect">
            <a:avLst/>
          </a:prstGeom>
          <a:noFill/>
          <a:ln w="9525">
            <a:noFill/>
            <a:miter lim="800000"/>
            <a:headEnd/>
            <a:tailEnd/>
          </a:ln>
        </p:spPr>
        <p:txBody>
          <a:bodyPr>
            <a:spAutoFit/>
          </a:bodyPr>
          <a:lstStyle/>
          <a:p>
            <a:pPr>
              <a:spcBef>
                <a:spcPct val="50000"/>
              </a:spcBef>
            </a:pPr>
            <a:r>
              <a:rPr lang="de-DE" dirty="0"/>
              <a:t>Ernst </a:t>
            </a:r>
            <a:r>
              <a:rPr lang="de-DE" dirty="0" err="1"/>
              <a:t>Troeltsch</a:t>
            </a:r>
            <a:r>
              <a:rPr lang="de-DE" dirty="0"/>
              <a:t/>
            </a:r>
            <a:br>
              <a:rPr lang="de-DE" dirty="0"/>
            </a:br>
            <a:r>
              <a:rPr lang="de-DE" dirty="0"/>
              <a:t>(1865-1923)</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10. Rom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60</a:t>
            </a:fld>
            <a:endParaRPr lang="de-DE"/>
          </a:p>
        </p:txBody>
      </p:sp>
      <p:sp>
        <p:nvSpPr>
          <p:cNvPr id="11" name="Inhaltsplatzhalter 10"/>
          <p:cNvSpPr>
            <a:spLocks noGrp="1"/>
          </p:cNvSpPr>
          <p:nvPr>
            <p:ph sz="quarter" idx="1"/>
          </p:nvPr>
        </p:nvSpPr>
        <p:spPr/>
        <p:txBody>
          <a:bodyPr>
            <a:normAutofit fontScale="77500" lnSpcReduction="20000"/>
          </a:bodyPr>
          <a:lstStyle/>
          <a:p>
            <a:r>
              <a:rPr lang="de-DE" dirty="0" smtClean="0"/>
              <a:t>Apg 28</a:t>
            </a:r>
          </a:p>
          <a:p>
            <a:pPr>
              <a:buNone/>
            </a:pPr>
            <a:r>
              <a:rPr lang="de-DE" dirty="0" smtClean="0"/>
              <a:t>	</a:t>
            </a:r>
            <a:r>
              <a:rPr lang="de-DE" baseline="30000" dirty="0" smtClean="0"/>
              <a:t>25</a:t>
            </a:r>
            <a:r>
              <a:rPr lang="de-DE" dirty="0" smtClean="0"/>
              <a:t>Da sie unter einander uneins waren, lösten sie sich, als Paulus ein Wort sagte: „Gut hat der Heilige Geist durch den Propheten Jesaja zu unsren Vätern gesagt: </a:t>
            </a:r>
            <a:r>
              <a:rPr lang="de-DE" baseline="30000" dirty="0" smtClean="0"/>
              <a:t>26</a:t>
            </a:r>
            <a:r>
              <a:rPr lang="de-DE" dirty="0" smtClean="0"/>
              <a:t>‚Geh zu diesem Volk und sage: Mit den Ohren habt ihr gehört und nicht verstanden; mit den Augen gesehen und nicht geschaut, </a:t>
            </a:r>
            <a:r>
              <a:rPr lang="de-DE" baseline="30000" dirty="0" smtClean="0"/>
              <a:t>27</a:t>
            </a:r>
            <a:r>
              <a:rPr lang="de-DE" dirty="0" smtClean="0"/>
              <a:t>denn verhärtet ist das Herz dieses Volkes; ihre Ohren hören schwer; ihre Augen sind geschlossen, dass  sie mit Augen nicht sehen und mit Ohren nicht hören und mit dem Herz nicht verstehen und umkehren und ich sie heile‘ (Jes 6,9f.).  </a:t>
            </a:r>
            <a:r>
              <a:rPr lang="de-DE" baseline="30000" dirty="0" smtClean="0"/>
              <a:t>28</a:t>
            </a:r>
            <a:r>
              <a:rPr lang="de-DE" dirty="0" smtClean="0"/>
              <a:t> Also muss euch bekannt werden:  Dieses Heil Gottes ist den Heiden gesandt; sie werden hören.“ </a:t>
            </a:r>
          </a:p>
          <a:p>
            <a:pPr>
              <a:buNone/>
            </a:pPr>
            <a:r>
              <a:rPr lang="de-DE" baseline="30000" dirty="0" smtClean="0"/>
              <a:t>	30</a:t>
            </a:r>
            <a:r>
              <a:rPr lang="de-DE" dirty="0" smtClean="0"/>
              <a:t>Er blieb  volle zwei Jahre in seiner</a:t>
            </a:r>
            <a:br>
              <a:rPr lang="de-DE" dirty="0" smtClean="0"/>
            </a:br>
            <a:r>
              <a:rPr lang="de-DE" dirty="0" smtClean="0"/>
              <a:t>eigenen Wohnung und empfing alle, </a:t>
            </a:r>
            <a:br>
              <a:rPr lang="de-DE" dirty="0" smtClean="0"/>
            </a:br>
            <a:r>
              <a:rPr lang="de-DE" dirty="0" smtClean="0"/>
              <a:t>die zu ihm kamen. </a:t>
            </a:r>
            <a:br>
              <a:rPr lang="de-DE" dirty="0" smtClean="0"/>
            </a:br>
            <a:r>
              <a:rPr lang="de-DE" baseline="30000" dirty="0" smtClean="0"/>
              <a:t>31</a:t>
            </a:r>
            <a:r>
              <a:rPr lang="de-DE" dirty="0" smtClean="0"/>
              <a:t>Er verkündete die Herrschaft Gottes </a:t>
            </a:r>
            <a:br>
              <a:rPr lang="de-DE" dirty="0" smtClean="0"/>
            </a:br>
            <a:r>
              <a:rPr lang="de-DE" dirty="0" smtClean="0"/>
              <a:t>und das über den Herrn Jesus </a:t>
            </a:r>
            <a:br>
              <a:rPr lang="de-DE" dirty="0" smtClean="0"/>
            </a:br>
            <a:r>
              <a:rPr lang="de-DE" dirty="0" smtClean="0"/>
              <a:t>freimütig und ungehindert.</a:t>
            </a:r>
          </a:p>
        </p:txBody>
      </p:sp>
      <p:pic>
        <p:nvPicPr>
          <p:cNvPr id="12" name="Inhaltsplatzhalter 12" descr="Mietshaus.jpg"/>
          <p:cNvPicPr>
            <a:picLocks noChangeAspect="1"/>
          </p:cNvPicPr>
          <p:nvPr/>
        </p:nvPicPr>
        <p:blipFill>
          <a:blip r:embed="rId2" cstate="print"/>
          <a:stretch>
            <a:fillRect/>
          </a:stretch>
        </p:blipFill>
        <p:spPr>
          <a:xfrm>
            <a:off x="6156176" y="4365104"/>
            <a:ext cx="2720126" cy="1800200"/>
          </a:xfrm>
          <a:prstGeom prst="rect">
            <a:avLst/>
          </a:prstGeom>
        </p:spPr>
      </p:pic>
      <p:sp>
        <p:nvSpPr>
          <p:cNvPr id="13" name="Textfeld 12"/>
          <p:cNvSpPr txBox="1"/>
          <p:nvPr/>
        </p:nvSpPr>
        <p:spPr>
          <a:xfrm>
            <a:off x="5076056" y="6381328"/>
            <a:ext cx="3857652" cy="276999"/>
          </a:xfrm>
          <a:prstGeom prst="rect">
            <a:avLst/>
          </a:prstGeom>
          <a:noFill/>
        </p:spPr>
        <p:txBody>
          <a:bodyPr wrap="square" rtlCol="0">
            <a:spAutoFit/>
          </a:bodyPr>
          <a:lstStyle/>
          <a:p>
            <a:pPr algn="r"/>
            <a:r>
              <a:rPr lang="de-DE" sz="1200" dirty="0" smtClean="0"/>
              <a:t>Römisches Mietshaus (Rekonstruktion)</a:t>
            </a:r>
            <a:endParaRPr lang="de-DE"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10. Rom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61</a:t>
            </a:fld>
            <a:endParaRPr lang="de-DE"/>
          </a:p>
        </p:txBody>
      </p:sp>
      <p:pic>
        <p:nvPicPr>
          <p:cNvPr id="6" name="Picture 6" descr="peterpaul"/>
          <p:cNvPicPr>
            <a:picLocks noGrp="1" noChangeAspect="1" noChangeArrowheads="1"/>
          </p:cNvPicPr>
          <p:nvPr>
            <p:ph sz="quarter" idx="1"/>
          </p:nvPr>
        </p:nvPicPr>
        <p:blipFill>
          <a:blip r:embed="rId2" cstate="print"/>
          <a:srcRect/>
          <a:stretch>
            <a:fillRect/>
          </a:stretch>
        </p:blipFill>
        <p:spPr>
          <a:xfrm>
            <a:off x="1218927" y="2166966"/>
            <a:ext cx="6809457" cy="2782860"/>
          </a:xfrm>
          <a:noFill/>
          <a:ln/>
        </p:spPr>
      </p:pic>
      <p:sp>
        <p:nvSpPr>
          <p:cNvPr id="8" name="Text Box 7"/>
          <p:cNvSpPr txBox="1">
            <a:spLocks noChangeArrowheads="1"/>
          </p:cNvSpPr>
          <p:nvPr/>
        </p:nvSpPr>
        <p:spPr bwMode="auto">
          <a:xfrm>
            <a:off x="1619250" y="5200749"/>
            <a:ext cx="6696075" cy="244475"/>
          </a:xfrm>
          <a:prstGeom prst="rect">
            <a:avLst/>
          </a:prstGeom>
          <a:noFill/>
          <a:ln w="9525">
            <a:noFill/>
            <a:miter lim="800000"/>
            <a:headEnd/>
            <a:tailEnd/>
          </a:ln>
          <a:effectLst/>
        </p:spPr>
        <p:txBody>
          <a:bodyPr>
            <a:spAutoFit/>
          </a:bodyPr>
          <a:lstStyle/>
          <a:p>
            <a:pPr algn="ctr">
              <a:spcBef>
                <a:spcPct val="50000"/>
              </a:spcBef>
            </a:pPr>
            <a:r>
              <a:rPr lang="de-DE" sz="1000" dirty="0">
                <a:latin typeface="Verdana" pitchFamily="34" charset="0"/>
              </a:rPr>
              <a:t>Römischer Sarkophag bei San Sebastiano, Via </a:t>
            </a:r>
            <a:r>
              <a:rPr lang="de-DE" sz="1000" dirty="0" err="1">
                <a:latin typeface="Verdana" pitchFamily="34" charset="0"/>
              </a:rPr>
              <a:t>Appia</a:t>
            </a:r>
            <a:r>
              <a:rPr lang="de-DE" sz="1000" dirty="0">
                <a:latin typeface="Verdana" pitchFamily="34" charset="0"/>
              </a:rPr>
              <a:t>, Rom</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10. Rom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62</a:t>
            </a:fld>
            <a:endParaRPr lang="de-DE"/>
          </a:p>
        </p:txBody>
      </p:sp>
      <p:sp>
        <p:nvSpPr>
          <p:cNvPr id="7" name="Inhaltsplatzhalter 6"/>
          <p:cNvSpPr>
            <a:spLocks noGrp="1"/>
          </p:cNvSpPr>
          <p:nvPr>
            <p:ph sz="quarter" idx="1"/>
          </p:nvPr>
        </p:nvSpPr>
        <p:spPr/>
        <p:txBody>
          <a:bodyPr>
            <a:normAutofit/>
          </a:bodyPr>
          <a:lstStyle/>
          <a:p>
            <a:r>
              <a:rPr lang="de-DE" sz="2800" dirty="0" smtClean="0"/>
              <a:t>Röm 16</a:t>
            </a:r>
            <a:br>
              <a:rPr lang="de-DE" sz="2800" dirty="0" smtClean="0"/>
            </a:br>
            <a:r>
              <a:rPr lang="de-DE" sz="2800" baseline="30000" dirty="0" smtClean="0"/>
              <a:t>3</a:t>
            </a:r>
            <a:r>
              <a:rPr lang="de-DE" sz="2800" dirty="0" smtClean="0"/>
              <a:t>Grüßt </a:t>
            </a:r>
            <a:r>
              <a:rPr lang="de-DE" sz="2800" dirty="0" err="1" smtClean="0"/>
              <a:t>Aquila</a:t>
            </a:r>
            <a:r>
              <a:rPr lang="de-DE" sz="2800" dirty="0" smtClean="0"/>
              <a:t> und Priska, meine Mitarbeiter in Christus Jesus. … </a:t>
            </a:r>
          </a:p>
          <a:p>
            <a:pPr>
              <a:buNone/>
            </a:pPr>
            <a:r>
              <a:rPr lang="de-DE" sz="2800" baseline="30000" dirty="0" smtClean="0"/>
              <a:t>	5</a:t>
            </a:r>
            <a:r>
              <a:rPr lang="de-DE" sz="2800" dirty="0" smtClean="0"/>
              <a:t>Grüßt meinen lieben </a:t>
            </a:r>
            <a:r>
              <a:rPr lang="de-DE" sz="2800" dirty="0" err="1" smtClean="0"/>
              <a:t>Epainetus</a:t>
            </a:r>
            <a:r>
              <a:rPr lang="de-DE" sz="2800" dirty="0" smtClean="0"/>
              <a:t>, die Erstlingsgabe Asiens für Christus. </a:t>
            </a:r>
          </a:p>
          <a:p>
            <a:pPr>
              <a:buNone/>
            </a:pPr>
            <a:r>
              <a:rPr lang="de-DE" sz="2800" baseline="30000" dirty="0" smtClean="0"/>
              <a:t>	6</a:t>
            </a:r>
            <a:r>
              <a:rPr lang="de-DE" sz="2800" dirty="0" smtClean="0"/>
              <a:t>Grüßt Maria, die viel für euch gearbeitet hat. </a:t>
            </a:r>
          </a:p>
          <a:p>
            <a:pPr>
              <a:buNone/>
            </a:pPr>
            <a:r>
              <a:rPr lang="de-DE" sz="2800" baseline="30000" dirty="0" smtClean="0"/>
              <a:t>	7</a:t>
            </a:r>
            <a:r>
              <a:rPr lang="de-DE" sz="2800" dirty="0" smtClean="0"/>
              <a:t>Grüßt </a:t>
            </a:r>
            <a:r>
              <a:rPr lang="de-DE" sz="2800" dirty="0" err="1" smtClean="0"/>
              <a:t>Andronikus</a:t>
            </a:r>
            <a:r>
              <a:rPr lang="de-DE" sz="2800" dirty="0" smtClean="0"/>
              <a:t> und </a:t>
            </a:r>
            <a:r>
              <a:rPr lang="de-DE" sz="2800" dirty="0" err="1" smtClean="0"/>
              <a:t>Junia</a:t>
            </a:r>
            <a:r>
              <a:rPr lang="de-DE" sz="2800" dirty="0" smtClean="0"/>
              <a:t>(s), meine Landsleute und Mitgefangenen, die angesehen sind unter den Apostel und vor mir Christen geworden sind.</a:t>
            </a:r>
          </a:p>
          <a:p>
            <a:endParaRPr lang="pt-BR"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10. Rom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63</a:t>
            </a:fld>
            <a:endParaRPr lang="de-DE"/>
          </a:p>
        </p:txBody>
      </p:sp>
      <p:sp>
        <p:nvSpPr>
          <p:cNvPr id="7" name="Inhaltsplatzhalter 6"/>
          <p:cNvSpPr>
            <a:spLocks noGrp="1"/>
          </p:cNvSpPr>
          <p:nvPr>
            <p:ph sz="quarter" idx="1"/>
          </p:nvPr>
        </p:nvSpPr>
        <p:spPr/>
        <p:txBody>
          <a:bodyPr>
            <a:normAutofit lnSpcReduction="10000"/>
          </a:bodyPr>
          <a:lstStyle/>
          <a:p>
            <a:r>
              <a:rPr lang="de-DE" sz="2800" dirty="0" smtClean="0"/>
              <a:t>Tacitus, </a:t>
            </a:r>
            <a:r>
              <a:rPr lang="de-DE" sz="2800" dirty="0" err="1" smtClean="0"/>
              <a:t>annales</a:t>
            </a:r>
            <a:r>
              <a:rPr lang="de-DE" sz="2800" dirty="0" smtClean="0"/>
              <a:t> 15,44</a:t>
            </a:r>
            <a:br>
              <a:rPr lang="de-DE" sz="2800" dirty="0" smtClean="0"/>
            </a:br>
            <a:r>
              <a:rPr lang="de-DE" sz="2800" dirty="0" smtClean="0"/>
              <a:t>Daher schob Nero, um </a:t>
            </a:r>
            <a:r>
              <a:rPr lang="de-DE" dirty="0" smtClean="0"/>
              <a:t>dem Gerede ein Ende zu machen, andere als Schuldige vor und belegte sie mit den ausgesuchtesten Strafen, die, wegen ihrer Schandtaten verhasst, vom Volk ‚</a:t>
            </a:r>
            <a:r>
              <a:rPr lang="de-DE" dirty="0" err="1" smtClean="0"/>
              <a:t>Chrestianer</a:t>
            </a:r>
            <a:r>
              <a:rPr lang="de-DE" dirty="0" smtClean="0"/>
              <a:t>‘ genannt wurden. Der Mann, von dem sich dieser Name ableitet, Christus, war unter der Herrschaft des Tiberius auf Veranlassung des Prokurators Pontius Pilatus hingerichtet worden (</a:t>
            </a:r>
            <a:r>
              <a:rPr lang="de-DE" i="1" dirty="0" smtClean="0"/>
              <a:t>Christus Tiberio </a:t>
            </a:r>
            <a:r>
              <a:rPr lang="de-DE" i="1" dirty="0" err="1" smtClean="0"/>
              <a:t>imperiante</a:t>
            </a:r>
            <a:r>
              <a:rPr lang="de-DE" i="1" dirty="0" smtClean="0"/>
              <a:t> per </a:t>
            </a:r>
            <a:r>
              <a:rPr lang="de-DE" i="1" dirty="0" err="1" smtClean="0"/>
              <a:t>procuratorem</a:t>
            </a:r>
            <a:r>
              <a:rPr lang="de-DE" i="1" dirty="0" smtClean="0"/>
              <a:t> </a:t>
            </a:r>
            <a:r>
              <a:rPr lang="de-DE" i="1" dirty="0" err="1" smtClean="0"/>
              <a:t>Pontium</a:t>
            </a:r>
            <a:r>
              <a:rPr lang="de-DE" i="1" dirty="0" smtClean="0"/>
              <a:t> </a:t>
            </a:r>
            <a:r>
              <a:rPr lang="de-DE" i="1" dirty="0" err="1" smtClean="0"/>
              <a:t>Pilatum</a:t>
            </a:r>
            <a:r>
              <a:rPr lang="de-DE" i="1" dirty="0" smtClean="0"/>
              <a:t> </a:t>
            </a:r>
            <a:r>
              <a:rPr lang="de-DE" i="1" dirty="0" err="1" smtClean="0"/>
              <a:t>supplicio</a:t>
            </a:r>
            <a:r>
              <a:rPr lang="de-DE" i="1" dirty="0" smtClean="0"/>
              <a:t> </a:t>
            </a:r>
            <a:r>
              <a:rPr lang="de-DE" i="1" dirty="0" err="1" smtClean="0"/>
              <a:t>adfectus</a:t>
            </a:r>
            <a:r>
              <a:rPr lang="de-DE" i="1" dirty="0" smtClean="0"/>
              <a:t> </a:t>
            </a:r>
            <a:r>
              <a:rPr lang="de-DE" i="1" dirty="0" err="1" smtClean="0"/>
              <a:t>erat</a:t>
            </a:r>
            <a:r>
              <a:rPr lang="de-DE" dirty="0" smtClean="0"/>
              <a:t>).</a:t>
            </a:r>
            <a:endParaRPr lang="pt-BR"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10. Rom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64</a:t>
            </a:fld>
            <a:endParaRPr lang="de-DE"/>
          </a:p>
        </p:txBody>
      </p:sp>
      <p:sp>
        <p:nvSpPr>
          <p:cNvPr id="7" name="Inhaltsplatzhalter 6"/>
          <p:cNvSpPr>
            <a:spLocks noGrp="1"/>
          </p:cNvSpPr>
          <p:nvPr>
            <p:ph sz="quarter" idx="1"/>
          </p:nvPr>
        </p:nvSpPr>
        <p:spPr/>
        <p:txBody>
          <a:bodyPr>
            <a:normAutofit/>
          </a:bodyPr>
          <a:lstStyle/>
          <a:p>
            <a:r>
              <a:rPr lang="de-DE" dirty="0" smtClean="0"/>
              <a:t>Apg 20,22ff.</a:t>
            </a:r>
            <a:br>
              <a:rPr lang="de-DE" dirty="0" smtClean="0"/>
            </a:br>
            <a:r>
              <a:rPr lang="de-DE" dirty="0" smtClean="0"/>
              <a:t>„</a:t>
            </a:r>
            <a:r>
              <a:rPr lang="de-DE" baseline="30000" dirty="0" smtClean="0"/>
              <a:t>22</a:t>
            </a:r>
            <a:r>
              <a:rPr lang="de-DE" dirty="0" smtClean="0"/>
              <a:t>Und nun, siehe, ziehe ich, gebunden durch den Geist, nach Jerusalem, und was dort mit mir geschehen wird, weiß ich nicht – </a:t>
            </a:r>
            <a:r>
              <a:rPr lang="de-DE" baseline="30000" dirty="0" smtClean="0"/>
              <a:t>23</a:t>
            </a:r>
            <a:r>
              <a:rPr lang="de-DE" dirty="0" smtClean="0"/>
              <a:t>nur dass der heilige Geist in jeder Stadt mir bezeugt, dass Fesseln und Marter meiner warten. </a:t>
            </a:r>
            <a:r>
              <a:rPr lang="de-DE" baseline="30000" dirty="0" smtClean="0"/>
              <a:t>24</a:t>
            </a:r>
            <a:r>
              <a:rPr lang="de-DE" dirty="0" smtClean="0"/>
              <a:t>Aber ich achte meines Lebens keiner Rede wert, wenn ich meinen Lauf vollende und den Dienst, den ich vom Herrn  Jesus empfangen habe, das Evangelium der Gnade Gottes zu bezeugen.“</a:t>
            </a:r>
          </a:p>
          <a:p>
            <a:endParaRPr lang="pt-BR"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10. Rom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65</a:t>
            </a:fld>
            <a:endParaRPr lang="de-DE"/>
          </a:p>
        </p:txBody>
      </p:sp>
      <p:sp>
        <p:nvSpPr>
          <p:cNvPr id="7" name="Inhaltsplatzhalter 6"/>
          <p:cNvSpPr>
            <a:spLocks noGrp="1"/>
          </p:cNvSpPr>
          <p:nvPr>
            <p:ph sz="quarter" idx="1"/>
          </p:nvPr>
        </p:nvSpPr>
        <p:spPr/>
        <p:txBody>
          <a:bodyPr>
            <a:normAutofit/>
          </a:bodyPr>
          <a:lstStyle/>
          <a:p>
            <a:r>
              <a:rPr lang="de-DE" dirty="0" smtClean="0"/>
              <a:t>1Klem 5,6f.</a:t>
            </a:r>
            <a:br>
              <a:rPr lang="de-DE" dirty="0" smtClean="0"/>
            </a:br>
            <a:r>
              <a:rPr lang="de-DE" dirty="0" smtClean="0"/>
              <a:t>Siebenmal in Ketten, vertrieben, gesteinigt, Herold im Osten wie im Westen, empfing er den echten Ruhm für seinen Glauben. Er lehrte die ganze Welt Gerechtigkeit, kam bis an die Grenze des Westens und legte vor den Machthabern Zeugnis ab. So schied er aus der Welt und gelangte an den heiligen Ort, das größte Beispiel der Geduld.</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10. Rom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66</a:t>
            </a:fld>
            <a:endParaRPr lang="de-DE"/>
          </a:p>
        </p:txBody>
      </p:sp>
      <p:sp>
        <p:nvSpPr>
          <p:cNvPr id="7" name="Inhaltsplatzhalter 6"/>
          <p:cNvSpPr>
            <a:spLocks noGrp="1"/>
          </p:cNvSpPr>
          <p:nvPr>
            <p:ph sz="quarter" idx="1"/>
          </p:nvPr>
        </p:nvSpPr>
        <p:spPr/>
        <p:txBody>
          <a:bodyPr>
            <a:normAutofit lnSpcReduction="10000"/>
          </a:bodyPr>
          <a:lstStyle/>
          <a:p>
            <a:r>
              <a:rPr lang="de-DE" sz="2800" dirty="0" smtClean="0"/>
              <a:t>Acta Pauli 11</a:t>
            </a:r>
            <a:br>
              <a:rPr lang="de-DE" sz="2800" dirty="0" smtClean="0"/>
            </a:br>
            <a:r>
              <a:rPr lang="de-DE" sz="2800" baseline="30000" dirty="0" smtClean="0"/>
              <a:t>3</a:t>
            </a:r>
            <a:r>
              <a:rPr lang="de-DE" sz="2800" dirty="0" smtClean="0"/>
              <a:t>Der Kaiser gab den Befehl, alle Gefangenen mit Feuer zu verbrennen, Paulus aber zu enthaupten nach römischem Gesetz.</a:t>
            </a:r>
            <a:br>
              <a:rPr lang="de-DE" sz="2800" dirty="0" smtClean="0"/>
            </a:br>
            <a:r>
              <a:rPr lang="de-DE" sz="2800" dirty="0" smtClean="0"/>
              <a:t/>
            </a:r>
            <a:br>
              <a:rPr lang="de-DE" sz="2800" dirty="0" smtClean="0"/>
            </a:br>
            <a:r>
              <a:rPr lang="de-DE" sz="2800" baseline="30000" dirty="0" smtClean="0"/>
              <a:t>5</a:t>
            </a:r>
            <a:r>
              <a:rPr lang="de-DE" sz="2800" dirty="0" smtClean="0"/>
              <a:t>Darauf stellte sich Paulus hin gegen Osten gerichtet und erhob die Hände zum Himmel und betete lange; und nachdem er  im Gebet auf Hebräisch mit den Vätern sich unterredet hatte, neigte der den Hals, ohne noch weiter  zu sprechen. </a:t>
            </a:r>
            <a:br>
              <a:rPr lang="de-DE" sz="2800" dirty="0" smtClean="0"/>
            </a:br>
            <a:r>
              <a:rPr lang="de-DE" sz="2800" dirty="0" smtClean="0"/>
              <a:t>                      (Übersetzung: Wilhelm Schneemelcher)</a:t>
            </a:r>
          </a:p>
          <a:p>
            <a:endParaRPr lang="pt-BR"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10. Rom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67</a:t>
            </a:fld>
            <a:endParaRPr lang="de-DE"/>
          </a:p>
        </p:txBody>
      </p:sp>
      <p:pic>
        <p:nvPicPr>
          <p:cNvPr id="6" name="Picture 4" descr="paulusgrab_1_DW_Wis_841547g"/>
          <p:cNvPicPr>
            <a:picLocks noGrp="1" noChangeAspect="1" noChangeArrowheads="1"/>
          </p:cNvPicPr>
          <p:nvPr>
            <p:ph sz="quarter" idx="1"/>
          </p:nvPr>
        </p:nvPicPr>
        <p:blipFill>
          <a:blip r:embed="rId2" cstate="print"/>
          <a:srcRect/>
          <a:stretch>
            <a:fillRect/>
          </a:stretch>
        </p:blipFill>
        <p:spPr bwMode="auto">
          <a:xfrm>
            <a:off x="395536" y="1484784"/>
            <a:ext cx="4572000" cy="3048000"/>
          </a:xfrm>
          <a:prstGeom prst="rect">
            <a:avLst/>
          </a:prstGeom>
          <a:noFill/>
        </p:spPr>
      </p:pic>
      <p:pic>
        <p:nvPicPr>
          <p:cNvPr id="8" name="Picture 8" descr="180px-Dehio_17_San_Paolo_fuori_le_mura"/>
          <p:cNvPicPr>
            <a:picLocks noChangeAspect="1" noChangeArrowheads="1"/>
          </p:cNvPicPr>
          <p:nvPr/>
        </p:nvPicPr>
        <p:blipFill>
          <a:blip r:embed="rId3" cstate="print"/>
          <a:srcRect/>
          <a:stretch>
            <a:fillRect/>
          </a:stretch>
        </p:blipFill>
        <p:spPr bwMode="auto">
          <a:xfrm>
            <a:off x="5292080" y="1523246"/>
            <a:ext cx="1584176" cy="3057882"/>
          </a:xfrm>
          <a:prstGeom prst="rect">
            <a:avLst/>
          </a:prstGeom>
          <a:noFill/>
        </p:spPr>
      </p:pic>
      <p:pic>
        <p:nvPicPr>
          <p:cNvPr id="9" name="Picture 6" descr="S_%20Paul%20vor%20den%20Mauern"/>
          <p:cNvPicPr>
            <a:picLocks noChangeAspect="1" noChangeArrowheads="1"/>
          </p:cNvPicPr>
          <p:nvPr/>
        </p:nvPicPr>
        <p:blipFill>
          <a:blip r:embed="rId4" cstate="print"/>
          <a:srcRect/>
          <a:stretch>
            <a:fillRect/>
          </a:stretch>
        </p:blipFill>
        <p:spPr bwMode="auto">
          <a:xfrm>
            <a:off x="413380" y="4653136"/>
            <a:ext cx="1134284" cy="1512193"/>
          </a:xfrm>
          <a:prstGeom prst="rect">
            <a:avLst/>
          </a:prstGeom>
          <a:noFill/>
        </p:spPr>
      </p:pic>
      <p:pic>
        <p:nvPicPr>
          <p:cNvPr id="10" name="Picture 5" descr="16_1"/>
          <p:cNvPicPr>
            <a:picLocks noChangeAspect="1" noChangeArrowheads="1"/>
          </p:cNvPicPr>
          <p:nvPr/>
        </p:nvPicPr>
        <p:blipFill>
          <a:blip r:embed="rId5" cstate="print"/>
          <a:srcRect/>
          <a:stretch>
            <a:fillRect/>
          </a:stretch>
        </p:blipFill>
        <p:spPr>
          <a:xfrm>
            <a:off x="2123728" y="4725144"/>
            <a:ext cx="2088232" cy="1385194"/>
          </a:xfrm>
          <a:prstGeom prst="rect">
            <a:avLst/>
          </a:prstGeom>
          <a:noFill/>
          <a:ln/>
        </p:spPr>
      </p:pic>
      <p:pic>
        <p:nvPicPr>
          <p:cNvPr id="11" name="Picture 7" descr="Basilika-San-Paolo-Fiori_de-Mura3"/>
          <p:cNvPicPr>
            <a:picLocks noChangeAspect="1" noChangeArrowheads="1"/>
          </p:cNvPicPr>
          <p:nvPr/>
        </p:nvPicPr>
        <p:blipFill>
          <a:blip r:embed="rId6" cstate="print"/>
          <a:srcRect/>
          <a:stretch>
            <a:fillRect/>
          </a:stretch>
        </p:blipFill>
        <p:spPr bwMode="auto">
          <a:xfrm>
            <a:off x="4716016" y="4701426"/>
            <a:ext cx="1080120" cy="1435869"/>
          </a:xfrm>
          <a:prstGeom prst="rect">
            <a:avLst/>
          </a:prstGeom>
          <a:noFill/>
        </p:spPr>
      </p:pic>
      <p:pic>
        <p:nvPicPr>
          <p:cNvPr id="12" name="Picture 6" descr="images"/>
          <p:cNvPicPr>
            <a:picLocks noChangeAspect="1" noChangeArrowheads="1"/>
          </p:cNvPicPr>
          <p:nvPr/>
        </p:nvPicPr>
        <p:blipFill>
          <a:blip r:embed="rId7" cstate="print"/>
          <a:srcRect/>
          <a:stretch>
            <a:fillRect/>
          </a:stretch>
        </p:blipFill>
        <p:spPr bwMode="auto">
          <a:xfrm>
            <a:off x="6516216" y="4725144"/>
            <a:ext cx="1799432" cy="1366414"/>
          </a:xfrm>
          <a:prstGeom prst="rect">
            <a:avLst/>
          </a:prstGeom>
          <a:noFill/>
          <a:ln w="9525">
            <a:noFill/>
            <a:miter lim="800000"/>
            <a:headEnd/>
            <a:tailEnd/>
          </a:ln>
        </p:spPr>
      </p:pic>
      <p:pic>
        <p:nvPicPr>
          <p:cNvPr id="13" name="Picture 6" descr="paulusgrab_2_DW_Wis_841548g"/>
          <p:cNvPicPr>
            <a:picLocks noChangeAspect="1" noChangeArrowheads="1"/>
          </p:cNvPicPr>
          <p:nvPr/>
        </p:nvPicPr>
        <p:blipFill>
          <a:blip r:embed="rId8" cstate="print"/>
          <a:srcRect/>
          <a:stretch>
            <a:fillRect/>
          </a:stretch>
        </p:blipFill>
        <p:spPr bwMode="auto">
          <a:xfrm>
            <a:off x="7020272" y="1628800"/>
            <a:ext cx="1690688" cy="1127125"/>
          </a:xfrm>
          <a:prstGeom prst="rect">
            <a:avLst/>
          </a:prstGeom>
          <a:noFill/>
        </p:spPr>
      </p:pic>
      <p:sp>
        <p:nvSpPr>
          <p:cNvPr id="14" name="Text Box 5"/>
          <p:cNvSpPr txBox="1">
            <a:spLocks noChangeArrowheads="1"/>
          </p:cNvSpPr>
          <p:nvPr/>
        </p:nvSpPr>
        <p:spPr bwMode="auto">
          <a:xfrm>
            <a:off x="7164288" y="2852936"/>
            <a:ext cx="1368425" cy="457200"/>
          </a:xfrm>
          <a:prstGeom prst="rect">
            <a:avLst/>
          </a:prstGeom>
          <a:noFill/>
          <a:ln w="9525">
            <a:noFill/>
            <a:miter lim="800000"/>
            <a:headEnd/>
            <a:tailEnd/>
          </a:ln>
          <a:effectLst/>
        </p:spPr>
        <p:txBody>
          <a:bodyPr>
            <a:spAutoFit/>
          </a:bodyPr>
          <a:lstStyle/>
          <a:p>
            <a:pPr algn="r">
              <a:spcBef>
                <a:spcPct val="50000"/>
              </a:spcBef>
            </a:pPr>
            <a:r>
              <a:rPr lang="de-DE" sz="1200" dirty="0">
                <a:solidFill>
                  <a:schemeClr val="bg2"/>
                </a:solidFill>
              </a:rPr>
              <a:t>Rekonstruktion Giorgio </a:t>
            </a:r>
            <a:r>
              <a:rPr lang="de-DE" sz="1200" dirty="0" err="1">
                <a:solidFill>
                  <a:schemeClr val="bg2"/>
                </a:solidFill>
              </a:rPr>
              <a:t>Filippi</a:t>
            </a:r>
            <a:endParaRPr lang="de-DE" sz="1200" dirty="0">
              <a:solidFill>
                <a:schemeClr val="bg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Right)">
                                      <p:cBhvr>
                                        <p:cTn id="7" dur="2000"/>
                                        <p:tgtEl>
                                          <p:spTgt spid="9"/>
                                        </p:tgtEl>
                                      </p:cBhvr>
                                    </p:animEffect>
                                  </p:childTnLst>
                                </p:cTn>
                              </p:par>
                            </p:childTnLst>
                          </p:cTn>
                        </p:par>
                        <p:par>
                          <p:cTn id="8" fill="hold">
                            <p:stCondLst>
                              <p:cond delay="2000"/>
                            </p:stCondLst>
                            <p:childTnLst>
                              <p:par>
                                <p:cTn id="9" presetID="18" presetClass="entr" presetSubtype="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strips(downRight)">
                                      <p:cBhvr>
                                        <p:cTn id="11" dur="2000"/>
                                        <p:tgtEl>
                                          <p:spTgt spid="10"/>
                                        </p:tgtEl>
                                      </p:cBhvr>
                                    </p:animEffect>
                                  </p:childTnLst>
                                </p:cTn>
                              </p:par>
                            </p:childTnLst>
                          </p:cTn>
                        </p:par>
                        <p:par>
                          <p:cTn id="12" fill="hold">
                            <p:stCondLst>
                              <p:cond delay="4000"/>
                            </p:stCondLst>
                            <p:childTnLst>
                              <p:par>
                                <p:cTn id="13" presetID="18" presetClass="entr" presetSubtype="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Right)">
                                      <p:cBhvr>
                                        <p:cTn id="15" dur="2000"/>
                                        <p:tgtEl>
                                          <p:spTgt spid="11"/>
                                        </p:tgtEl>
                                      </p:cBhvr>
                                    </p:animEffect>
                                  </p:childTnLst>
                                </p:cTn>
                              </p:par>
                            </p:childTnLst>
                          </p:cTn>
                        </p:par>
                        <p:par>
                          <p:cTn id="16" fill="hold">
                            <p:stCondLst>
                              <p:cond delay="6000"/>
                            </p:stCondLst>
                            <p:childTnLst>
                              <p:par>
                                <p:cTn id="17" presetID="18" presetClass="entr" presetSubtype="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strips(downRight)">
                                      <p:cBhvr>
                                        <p:cTn id="19" dur="2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childTnLst>
                                </p:cTn>
                              </p:par>
                            </p:childTnLst>
                          </p:cTn>
                        </p:par>
                        <p:par>
                          <p:cTn id="24" fill="hold">
                            <p:stCondLst>
                              <p:cond delay="0"/>
                            </p:stCondLst>
                            <p:childTnLst>
                              <p:par>
                                <p:cTn id="25" presetID="18" presetClass="entr" presetSubtype="6"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strips(downRight)">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10. Rom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68</a:t>
            </a:fld>
            <a:endParaRPr lang="de-DE"/>
          </a:p>
        </p:txBody>
      </p:sp>
      <p:pic>
        <p:nvPicPr>
          <p:cNvPr id="6" name="Picture 4" descr="aerial"/>
          <p:cNvPicPr>
            <a:picLocks noGrp="1" noChangeAspect="1" noChangeArrowheads="1"/>
          </p:cNvPicPr>
          <p:nvPr>
            <p:ph sz="quarter" idx="1"/>
          </p:nvPr>
        </p:nvPicPr>
        <p:blipFill>
          <a:blip r:embed="rId2" cstate="print"/>
          <a:srcRect/>
          <a:stretch>
            <a:fillRect/>
          </a:stretch>
        </p:blipFill>
        <p:spPr bwMode="auto">
          <a:xfrm>
            <a:off x="395536" y="1700808"/>
            <a:ext cx="4445000" cy="3009900"/>
          </a:xfrm>
          <a:prstGeom prst="rect">
            <a:avLst/>
          </a:prstGeom>
          <a:noFill/>
        </p:spPr>
      </p:pic>
      <p:pic>
        <p:nvPicPr>
          <p:cNvPr id="8" name="Picture 5" descr="Basilica San Paolo"/>
          <p:cNvPicPr>
            <a:picLocks noChangeAspect="1" noChangeArrowheads="1"/>
          </p:cNvPicPr>
          <p:nvPr/>
        </p:nvPicPr>
        <p:blipFill>
          <a:blip r:embed="rId3" cstate="print"/>
          <a:srcRect/>
          <a:stretch>
            <a:fillRect/>
          </a:stretch>
        </p:blipFill>
        <p:spPr bwMode="auto">
          <a:xfrm>
            <a:off x="5503863" y="1700213"/>
            <a:ext cx="3106737" cy="4392612"/>
          </a:xfrm>
          <a:prstGeom prst="rect">
            <a:avLst/>
          </a:prstGeom>
          <a:noFill/>
        </p:spPr>
      </p:pic>
      <p:sp>
        <p:nvSpPr>
          <p:cNvPr id="9" name="Text Box 8"/>
          <p:cNvSpPr txBox="1">
            <a:spLocks noChangeArrowheads="1"/>
          </p:cNvSpPr>
          <p:nvPr/>
        </p:nvSpPr>
        <p:spPr bwMode="auto">
          <a:xfrm>
            <a:off x="395536" y="5282624"/>
            <a:ext cx="4536504" cy="738664"/>
          </a:xfrm>
          <a:prstGeom prst="rect">
            <a:avLst/>
          </a:prstGeom>
          <a:noFill/>
          <a:ln w="9525">
            <a:noFill/>
            <a:miter lim="800000"/>
            <a:headEnd/>
            <a:tailEnd/>
          </a:ln>
          <a:effectLst/>
        </p:spPr>
        <p:txBody>
          <a:bodyPr wrap="square">
            <a:spAutoFit/>
          </a:bodyPr>
          <a:lstStyle/>
          <a:p>
            <a:pPr>
              <a:spcBef>
                <a:spcPct val="50000"/>
              </a:spcBef>
            </a:pPr>
            <a:r>
              <a:rPr lang="de-DE" sz="1400" dirty="0">
                <a:solidFill>
                  <a:schemeClr val="bg2"/>
                </a:solidFill>
              </a:rPr>
              <a:t>St. Paul liegt vor den Mauern auf dem Gebiet einer alten Nekropole an der Straße nach </a:t>
            </a:r>
            <a:r>
              <a:rPr lang="de-DE" sz="1400" dirty="0" err="1">
                <a:solidFill>
                  <a:schemeClr val="bg2"/>
                </a:solidFill>
              </a:rPr>
              <a:t>Ostia</a:t>
            </a:r>
            <a:r>
              <a:rPr lang="de-DE" sz="1400" dirty="0">
                <a:solidFill>
                  <a:schemeClr val="bg2"/>
                </a:solidFill>
              </a:rPr>
              <a:t> im  Überschwemmungsgebiet des Tiber</a:t>
            </a:r>
            <a:r>
              <a:rPr lang="de-DE" sz="1400" dirty="0"/>
              <a: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10. Rom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69</a:t>
            </a:fld>
            <a:endParaRPr lang="de-DE"/>
          </a:p>
        </p:txBody>
      </p:sp>
      <p:pic>
        <p:nvPicPr>
          <p:cNvPr id="6" name="Picture 7" descr="Trefontana"/>
          <p:cNvPicPr>
            <a:picLocks noGrp="1" noChangeAspect="1" noChangeArrowheads="1"/>
          </p:cNvPicPr>
          <p:nvPr>
            <p:ph sz="quarter" idx="1"/>
          </p:nvPr>
        </p:nvPicPr>
        <p:blipFill>
          <a:blip r:embed="rId2" cstate="print"/>
          <a:srcRect/>
          <a:stretch>
            <a:fillRect/>
          </a:stretch>
        </p:blipFill>
        <p:spPr bwMode="auto">
          <a:xfrm>
            <a:off x="611560" y="1412776"/>
            <a:ext cx="3234044" cy="4572000"/>
          </a:xfrm>
          <a:prstGeom prst="rect">
            <a:avLst/>
          </a:prstGeom>
          <a:noFill/>
        </p:spPr>
      </p:pic>
      <p:pic>
        <p:nvPicPr>
          <p:cNvPr id="8" name="Picture 6" descr="180px-Dsc00288"/>
          <p:cNvPicPr>
            <a:picLocks noChangeAspect="1" noChangeArrowheads="1"/>
          </p:cNvPicPr>
          <p:nvPr/>
        </p:nvPicPr>
        <p:blipFill>
          <a:blip r:embed="rId3" cstate="print"/>
          <a:srcRect/>
          <a:stretch>
            <a:fillRect/>
          </a:stretch>
        </p:blipFill>
        <p:spPr bwMode="auto">
          <a:xfrm>
            <a:off x="5508625" y="1773238"/>
            <a:ext cx="3030538" cy="4038600"/>
          </a:xfrm>
          <a:prstGeom prst="rect">
            <a:avLst/>
          </a:prstGeom>
          <a:noFill/>
        </p:spPr>
      </p:pic>
      <p:pic>
        <p:nvPicPr>
          <p:cNvPr id="9" name="Picture 8" descr="Roma Basilica San Paolo"/>
          <p:cNvPicPr>
            <a:picLocks noChangeAspect="1" noChangeArrowheads="1"/>
          </p:cNvPicPr>
          <p:nvPr/>
        </p:nvPicPr>
        <p:blipFill>
          <a:blip r:embed="rId4" cstate="print"/>
          <a:srcRect/>
          <a:stretch>
            <a:fillRect/>
          </a:stretch>
        </p:blipFill>
        <p:spPr bwMode="auto">
          <a:xfrm>
            <a:off x="4067944" y="3068960"/>
            <a:ext cx="1325562" cy="1873250"/>
          </a:xfrm>
          <a:prstGeom prst="rect">
            <a:avLst/>
          </a:prstGeom>
          <a:noFill/>
        </p:spPr>
      </p:pic>
      <p:sp>
        <p:nvSpPr>
          <p:cNvPr id="10" name="Text Box 10"/>
          <p:cNvSpPr txBox="1">
            <a:spLocks noChangeArrowheads="1"/>
          </p:cNvSpPr>
          <p:nvPr/>
        </p:nvSpPr>
        <p:spPr bwMode="auto">
          <a:xfrm>
            <a:off x="683569" y="4922584"/>
            <a:ext cx="3024335" cy="738664"/>
          </a:xfrm>
          <a:prstGeom prst="rect">
            <a:avLst/>
          </a:prstGeom>
          <a:noFill/>
          <a:ln w="9525">
            <a:noFill/>
            <a:miter lim="800000"/>
            <a:headEnd/>
            <a:tailEnd/>
          </a:ln>
          <a:effectLst/>
        </p:spPr>
        <p:txBody>
          <a:bodyPr wrap="square">
            <a:spAutoFit/>
          </a:bodyPr>
          <a:lstStyle/>
          <a:p>
            <a:pPr>
              <a:spcBef>
                <a:spcPct val="50000"/>
              </a:spcBef>
            </a:pPr>
            <a:r>
              <a:rPr lang="de-DE" sz="1400" dirty="0" err="1">
                <a:solidFill>
                  <a:srgbClr val="002060"/>
                </a:solidFill>
              </a:rPr>
              <a:t>Tre</a:t>
            </a:r>
            <a:r>
              <a:rPr lang="de-DE" sz="1400" dirty="0">
                <a:solidFill>
                  <a:srgbClr val="002060"/>
                </a:solidFill>
              </a:rPr>
              <a:t> Fontane südlich von St. Paul vor den Mauern ist der überlieferte  Ort der Enthauptung des Apostels</a:t>
            </a:r>
            <a:r>
              <a:rPr lang="de-DE" sz="1200" dirty="0">
                <a:solidFill>
                  <a:srgbClr val="002060"/>
                </a:solidFill>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2. Die Quellen</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7</a:t>
            </a:fld>
            <a:endParaRPr lang="de-DE"/>
          </a:p>
        </p:txBody>
      </p:sp>
      <p:pic>
        <p:nvPicPr>
          <p:cNvPr id="9" name="Picture 5" descr="papyrusChesterBeattyRöm"/>
          <p:cNvPicPr>
            <a:picLocks noGrp="1" noChangeAspect="1" noChangeArrowheads="1"/>
          </p:cNvPicPr>
          <p:nvPr>
            <p:ph sz="quarter" idx="1"/>
          </p:nvPr>
        </p:nvPicPr>
        <p:blipFill>
          <a:blip r:embed="rId2" cstate="print"/>
          <a:srcRect/>
          <a:stretch>
            <a:fillRect/>
          </a:stretch>
        </p:blipFill>
        <p:spPr>
          <a:xfrm>
            <a:off x="395536" y="1484784"/>
            <a:ext cx="2248909" cy="1584176"/>
          </a:xfrm>
          <a:noFill/>
        </p:spPr>
      </p:pic>
      <p:sp>
        <p:nvSpPr>
          <p:cNvPr id="10" name="Text Box 6"/>
          <p:cNvSpPr txBox="1">
            <a:spLocks noChangeArrowheads="1"/>
          </p:cNvSpPr>
          <p:nvPr/>
        </p:nvSpPr>
        <p:spPr bwMode="auto">
          <a:xfrm>
            <a:off x="395883" y="3068960"/>
            <a:ext cx="2447925" cy="244475"/>
          </a:xfrm>
          <a:prstGeom prst="rect">
            <a:avLst/>
          </a:prstGeom>
          <a:noFill/>
          <a:ln w="9525">
            <a:noFill/>
            <a:miter lim="800000"/>
            <a:headEnd/>
            <a:tailEnd/>
          </a:ln>
        </p:spPr>
        <p:txBody>
          <a:bodyPr>
            <a:spAutoFit/>
          </a:bodyPr>
          <a:lstStyle/>
          <a:p>
            <a:pPr algn="ctr">
              <a:spcBef>
                <a:spcPct val="50000"/>
              </a:spcBef>
            </a:pPr>
            <a:r>
              <a:rPr lang="de-DE" sz="1000" dirty="0">
                <a:latin typeface="Arial" pitchFamily="34" charset="0"/>
              </a:rPr>
              <a:t>Chester </a:t>
            </a:r>
            <a:r>
              <a:rPr lang="de-DE" sz="1000" dirty="0" err="1">
                <a:latin typeface="Arial" pitchFamily="34" charset="0"/>
              </a:rPr>
              <a:t>Beatty</a:t>
            </a:r>
            <a:r>
              <a:rPr lang="de-DE" sz="1000" dirty="0">
                <a:latin typeface="Arial" pitchFamily="34" charset="0"/>
              </a:rPr>
              <a:t> Papyrus Römerbrief</a:t>
            </a:r>
          </a:p>
        </p:txBody>
      </p:sp>
      <p:pic>
        <p:nvPicPr>
          <p:cNvPr id="11" name="Picture 7" descr="Lampe_Scherben"/>
          <p:cNvPicPr>
            <a:picLocks noChangeAspect="1" noChangeArrowheads="1"/>
          </p:cNvPicPr>
          <p:nvPr/>
        </p:nvPicPr>
        <p:blipFill>
          <a:blip r:embed="rId3" cstate="print"/>
          <a:srcRect/>
          <a:stretch>
            <a:fillRect/>
          </a:stretch>
        </p:blipFill>
        <p:spPr bwMode="auto">
          <a:xfrm>
            <a:off x="4932040" y="1556792"/>
            <a:ext cx="2663825" cy="1811338"/>
          </a:xfrm>
          <a:prstGeom prst="rect">
            <a:avLst/>
          </a:prstGeom>
          <a:noFill/>
          <a:ln w="9525">
            <a:noFill/>
            <a:miter lim="800000"/>
            <a:headEnd/>
            <a:tailEnd/>
          </a:ln>
        </p:spPr>
      </p:pic>
      <p:pic>
        <p:nvPicPr>
          <p:cNvPr id="12" name="Picture 8" descr="Lampe_restauriert"/>
          <p:cNvPicPr>
            <a:picLocks noChangeAspect="1" noChangeArrowheads="1"/>
          </p:cNvPicPr>
          <p:nvPr/>
        </p:nvPicPr>
        <p:blipFill>
          <a:blip r:embed="rId4" cstate="print"/>
          <a:srcRect/>
          <a:stretch>
            <a:fillRect/>
          </a:stretch>
        </p:blipFill>
        <p:spPr bwMode="auto">
          <a:xfrm>
            <a:off x="5724128" y="3645024"/>
            <a:ext cx="2962275" cy="2116137"/>
          </a:xfrm>
          <a:prstGeom prst="rect">
            <a:avLst/>
          </a:prstGeom>
          <a:noFill/>
          <a:ln w="9525">
            <a:noFill/>
            <a:miter lim="800000"/>
            <a:headEnd/>
            <a:tailEnd/>
          </a:ln>
        </p:spPr>
      </p:pic>
      <p:pic>
        <p:nvPicPr>
          <p:cNvPr id="13" name="Picture 9" descr="eingang"/>
          <p:cNvPicPr>
            <a:picLocks noChangeAspect="1" noChangeArrowheads="1"/>
          </p:cNvPicPr>
          <p:nvPr/>
        </p:nvPicPr>
        <p:blipFill>
          <a:blip r:embed="rId5" cstate="print"/>
          <a:srcRect/>
          <a:stretch>
            <a:fillRect/>
          </a:stretch>
        </p:blipFill>
        <p:spPr bwMode="auto">
          <a:xfrm>
            <a:off x="395536" y="3429000"/>
            <a:ext cx="2232025" cy="1539875"/>
          </a:xfrm>
          <a:prstGeom prst="rect">
            <a:avLst/>
          </a:prstGeom>
          <a:noFill/>
          <a:ln w="9525">
            <a:noFill/>
            <a:miter lim="800000"/>
            <a:headEnd/>
            <a:tailEnd/>
          </a:ln>
        </p:spPr>
      </p:pic>
      <p:pic>
        <p:nvPicPr>
          <p:cNvPr id="14" name="Picture 10" descr="hausern1"/>
          <p:cNvPicPr>
            <a:picLocks noChangeAspect="1" noChangeArrowheads="1"/>
          </p:cNvPicPr>
          <p:nvPr/>
        </p:nvPicPr>
        <p:blipFill>
          <a:blip r:embed="rId6" cstate="print"/>
          <a:srcRect/>
          <a:stretch>
            <a:fillRect/>
          </a:stretch>
        </p:blipFill>
        <p:spPr bwMode="auto">
          <a:xfrm>
            <a:off x="2843808" y="3429000"/>
            <a:ext cx="2088232" cy="222561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downLef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downLeft)">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12"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strips(downLeft)">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strips(downLeft)">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strips(downLeft)">
                                      <p:cBhvr>
                                        <p:cTn id="3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10. Rom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70</a:t>
            </a:fld>
            <a:endParaRPr lang="de-DE"/>
          </a:p>
        </p:txBody>
      </p:sp>
      <p:pic>
        <p:nvPicPr>
          <p:cNvPr id="6" name="Picture 4" descr="IMG_1687"/>
          <p:cNvPicPr>
            <a:picLocks noGrp="1" noChangeAspect="1" noChangeArrowheads="1"/>
          </p:cNvPicPr>
          <p:nvPr>
            <p:ph sz="quarter" idx="1"/>
          </p:nvPr>
        </p:nvPicPr>
        <p:blipFill>
          <a:blip r:embed="rId2" cstate="print"/>
          <a:srcRect/>
          <a:stretch>
            <a:fillRect/>
          </a:stretch>
        </p:blipFill>
        <p:spPr bwMode="auto">
          <a:xfrm>
            <a:off x="323528" y="1556792"/>
            <a:ext cx="6862289" cy="4572000"/>
          </a:xfrm>
          <a:prstGeom prst="rect">
            <a:avLst/>
          </a:prstGeom>
          <a:noFill/>
        </p:spPr>
      </p:pic>
      <p:sp>
        <p:nvSpPr>
          <p:cNvPr id="8" name="Text Box 7"/>
          <p:cNvSpPr txBox="1">
            <a:spLocks noChangeArrowheads="1"/>
          </p:cNvSpPr>
          <p:nvPr/>
        </p:nvSpPr>
        <p:spPr bwMode="auto">
          <a:xfrm>
            <a:off x="7309172" y="4653136"/>
            <a:ext cx="1511300" cy="1600438"/>
          </a:xfrm>
          <a:prstGeom prst="rect">
            <a:avLst/>
          </a:prstGeom>
          <a:noFill/>
          <a:ln w="9525">
            <a:noFill/>
            <a:miter lim="800000"/>
            <a:headEnd/>
            <a:tailEnd/>
          </a:ln>
          <a:effectLst/>
        </p:spPr>
        <p:txBody>
          <a:bodyPr>
            <a:spAutoFit/>
          </a:bodyPr>
          <a:lstStyle/>
          <a:p>
            <a:pPr>
              <a:spcBef>
                <a:spcPct val="50000"/>
              </a:spcBef>
            </a:pPr>
            <a:r>
              <a:rPr lang="de-DE" sz="1400" dirty="0">
                <a:solidFill>
                  <a:schemeClr val="bg2"/>
                </a:solidFill>
              </a:rPr>
              <a:t>Blick auf die Apsis der konstantinischen Basilika und das Pflaster der römischen Straße</a:t>
            </a:r>
            <a:r>
              <a:rPr lang="de-DE" sz="1400" dirty="0"/>
              <a:t>.</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10. Rom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71</a:t>
            </a:fld>
            <a:endParaRPr lang="de-DE"/>
          </a:p>
        </p:txBody>
      </p:sp>
      <p:pic>
        <p:nvPicPr>
          <p:cNvPr id="6" name="Picture 8" descr="0,1020,1570006,00"/>
          <p:cNvPicPr>
            <a:picLocks noGrp="1" noChangeAspect="1" noChangeArrowheads="1"/>
          </p:cNvPicPr>
          <p:nvPr>
            <p:ph sz="quarter" idx="1"/>
          </p:nvPr>
        </p:nvPicPr>
        <p:blipFill>
          <a:blip r:embed="rId2" cstate="print"/>
          <a:srcRect/>
          <a:stretch>
            <a:fillRect/>
          </a:stretch>
        </p:blipFill>
        <p:spPr bwMode="auto">
          <a:xfrm>
            <a:off x="395536" y="1527175"/>
            <a:ext cx="6849182" cy="4566121"/>
          </a:xfrm>
          <a:prstGeom prst="rect">
            <a:avLst/>
          </a:prstGeom>
          <a:noFill/>
        </p:spPr>
      </p:pic>
      <p:sp>
        <p:nvSpPr>
          <p:cNvPr id="8" name="Text Box 10"/>
          <p:cNvSpPr txBox="1">
            <a:spLocks noChangeArrowheads="1"/>
          </p:cNvSpPr>
          <p:nvPr/>
        </p:nvSpPr>
        <p:spPr bwMode="auto">
          <a:xfrm>
            <a:off x="7380312" y="4941168"/>
            <a:ext cx="1331912" cy="1169551"/>
          </a:xfrm>
          <a:prstGeom prst="rect">
            <a:avLst/>
          </a:prstGeom>
          <a:noFill/>
          <a:ln w="9525">
            <a:noFill/>
            <a:miter lim="800000"/>
            <a:headEnd/>
            <a:tailEnd/>
          </a:ln>
          <a:effectLst/>
        </p:spPr>
        <p:txBody>
          <a:bodyPr>
            <a:spAutoFit/>
          </a:bodyPr>
          <a:lstStyle/>
          <a:p>
            <a:pPr>
              <a:spcBef>
                <a:spcPct val="50000"/>
              </a:spcBef>
            </a:pPr>
            <a:r>
              <a:rPr lang="de-DE" sz="1400" dirty="0"/>
              <a:t>Blick durch das geöffnete Gitter in St. Paul vor den Mauern.</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10. Rom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72</a:t>
            </a:fld>
            <a:endParaRPr lang="de-DE"/>
          </a:p>
        </p:txBody>
      </p:sp>
      <p:pic>
        <p:nvPicPr>
          <p:cNvPr id="6" name="Picture 4" descr="0,1020,1570003,00"/>
          <p:cNvPicPr>
            <a:picLocks noGrp="1" noChangeAspect="1" noChangeArrowheads="1"/>
          </p:cNvPicPr>
          <p:nvPr>
            <p:ph sz="quarter" idx="1"/>
          </p:nvPr>
        </p:nvPicPr>
        <p:blipFill>
          <a:blip r:embed="rId2" cstate="print"/>
          <a:srcRect/>
          <a:stretch>
            <a:fillRect/>
          </a:stretch>
        </p:blipFill>
        <p:spPr bwMode="auto">
          <a:xfrm>
            <a:off x="467544" y="1556792"/>
            <a:ext cx="3208020" cy="4572000"/>
          </a:xfrm>
          <a:prstGeom prst="rect">
            <a:avLst/>
          </a:prstGeom>
          <a:noFill/>
        </p:spPr>
      </p:pic>
      <p:pic>
        <p:nvPicPr>
          <p:cNvPr id="8" name="Picture 5" descr="paulusgrab_DW_Wisse_295324g"/>
          <p:cNvPicPr>
            <a:picLocks noChangeAspect="1" noChangeArrowheads="1"/>
          </p:cNvPicPr>
          <p:nvPr/>
        </p:nvPicPr>
        <p:blipFill>
          <a:blip r:embed="rId3" cstate="print"/>
          <a:srcRect/>
          <a:stretch>
            <a:fillRect/>
          </a:stretch>
        </p:blipFill>
        <p:spPr bwMode="auto">
          <a:xfrm>
            <a:off x="4140200" y="1628775"/>
            <a:ext cx="4562475" cy="3048000"/>
          </a:xfrm>
          <a:prstGeom prst="rect">
            <a:avLst/>
          </a:prstGeom>
          <a:noFill/>
        </p:spPr>
      </p:pic>
      <p:sp>
        <p:nvSpPr>
          <p:cNvPr id="9" name="Text Box 7"/>
          <p:cNvSpPr txBox="1">
            <a:spLocks noChangeArrowheads="1"/>
          </p:cNvSpPr>
          <p:nvPr/>
        </p:nvSpPr>
        <p:spPr bwMode="auto">
          <a:xfrm>
            <a:off x="4284613" y="5818659"/>
            <a:ext cx="3887787" cy="369332"/>
          </a:xfrm>
          <a:prstGeom prst="rect">
            <a:avLst/>
          </a:prstGeom>
          <a:noFill/>
          <a:ln w="9525">
            <a:noFill/>
            <a:miter lim="800000"/>
            <a:headEnd/>
            <a:tailEnd/>
          </a:ln>
          <a:effectLst/>
        </p:spPr>
        <p:txBody>
          <a:bodyPr>
            <a:spAutoFit/>
          </a:bodyPr>
          <a:lstStyle/>
          <a:p>
            <a:pPr>
              <a:spcBef>
                <a:spcPct val="50000"/>
              </a:spcBef>
            </a:pPr>
            <a:r>
              <a:rPr lang="de-DE" dirty="0"/>
              <a:t>Blicke in den </a:t>
            </a:r>
            <a:r>
              <a:rPr lang="de-DE" dirty="0" err="1"/>
              <a:t>Grabraum</a:t>
            </a: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2000"/>
                                        <p:tgtEl>
                                          <p:spTgt spid="6"/>
                                        </p:tgtEl>
                                      </p:cBhvr>
                                    </p:animEffect>
                                  </p:childTnLst>
                                </p:cTn>
                              </p:par>
                            </p:childTnLst>
                          </p:cTn>
                        </p:par>
                        <p:par>
                          <p:cTn id="8" fill="hold">
                            <p:stCondLst>
                              <p:cond delay="2000"/>
                            </p:stCondLst>
                            <p:childTnLst>
                              <p:par>
                                <p:cTn id="9" presetID="18" presetClass="entr" presetSubtype="12"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strips(downLeft)">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10. Rom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73</a:t>
            </a:fld>
            <a:endParaRPr lang="de-DE"/>
          </a:p>
        </p:txBody>
      </p:sp>
      <p:pic>
        <p:nvPicPr>
          <p:cNvPr id="6" name="Picture 4" descr="eosa_251_crop"/>
          <p:cNvPicPr>
            <a:picLocks noGrp="1" noChangeAspect="1" noChangeArrowheads="1"/>
          </p:cNvPicPr>
          <p:nvPr>
            <p:ph sz="quarter" idx="1"/>
          </p:nvPr>
        </p:nvPicPr>
        <p:blipFill>
          <a:blip r:embed="rId2" cstate="print"/>
          <a:srcRect/>
          <a:stretch>
            <a:fillRect/>
          </a:stretch>
        </p:blipFill>
        <p:spPr bwMode="auto">
          <a:xfrm>
            <a:off x="395535" y="1628800"/>
            <a:ext cx="7025171" cy="4608512"/>
          </a:xfrm>
          <a:prstGeom prst="rect">
            <a:avLst/>
          </a:prstGeom>
          <a:noFill/>
        </p:spPr>
      </p:pic>
      <p:sp>
        <p:nvSpPr>
          <p:cNvPr id="8" name="Text Box 6"/>
          <p:cNvSpPr txBox="1">
            <a:spLocks noChangeArrowheads="1"/>
          </p:cNvSpPr>
          <p:nvPr/>
        </p:nvSpPr>
        <p:spPr bwMode="auto">
          <a:xfrm>
            <a:off x="7524428" y="5085184"/>
            <a:ext cx="1296044" cy="1169551"/>
          </a:xfrm>
          <a:prstGeom prst="rect">
            <a:avLst/>
          </a:prstGeom>
          <a:noFill/>
          <a:ln w="9525">
            <a:noFill/>
            <a:miter lim="800000"/>
            <a:headEnd/>
            <a:tailEnd/>
          </a:ln>
          <a:effectLst/>
        </p:spPr>
        <p:txBody>
          <a:bodyPr wrap="square">
            <a:spAutoFit/>
          </a:bodyPr>
          <a:lstStyle/>
          <a:p>
            <a:pPr>
              <a:spcBef>
                <a:spcPct val="50000"/>
              </a:spcBef>
            </a:pPr>
            <a:r>
              <a:rPr lang="de-DE" sz="1400" dirty="0">
                <a:solidFill>
                  <a:schemeClr val="bg2"/>
                </a:solidFill>
              </a:rPr>
              <a:t>Die Grabplatte mit lateinischer </a:t>
            </a:r>
            <a:r>
              <a:rPr lang="de-DE" sz="1400" dirty="0" smtClean="0">
                <a:solidFill>
                  <a:schemeClr val="bg2"/>
                </a:solidFill>
              </a:rPr>
              <a:t>Inschrift</a:t>
            </a:r>
            <a:endParaRPr lang="de-DE" sz="1400" dirty="0">
              <a:solidFill>
                <a:schemeClr val="bg2"/>
              </a:solidFill>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10. Rom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74</a:t>
            </a:fld>
            <a:endParaRPr lang="de-DE"/>
          </a:p>
        </p:txBody>
      </p:sp>
      <p:pic>
        <p:nvPicPr>
          <p:cNvPr id="6" name="Picture 5" descr="22280"/>
          <p:cNvPicPr>
            <a:picLocks noGrp="1" noChangeAspect="1" noChangeArrowheads="1"/>
          </p:cNvPicPr>
          <p:nvPr>
            <p:ph sz="quarter" idx="1"/>
          </p:nvPr>
        </p:nvPicPr>
        <p:blipFill>
          <a:blip r:embed="rId2" cstate="print"/>
          <a:srcRect/>
          <a:stretch>
            <a:fillRect/>
          </a:stretch>
        </p:blipFill>
        <p:spPr bwMode="auto">
          <a:xfrm>
            <a:off x="539552" y="4149080"/>
            <a:ext cx="2699180" cy="2024385"/>
          </a:xfrm>
          <a:prstGeom prst="rect">
            <a:avLst/>
          </a:prstGeom>
          <a:noFill/>
        </p:spPr>
      </p:pic>
      <p:sp>
        <p:nvSpPr>
          <p:cNvPr id="8" name="Text Box 7"/>
          <p:cNvSpPr txBox="1">
            <a:spLocks noChangeArrowheads="1"/>
          </p:cNvSpPr>
          <p:nvPr/>
        </p:nvSpPr>
        <p:spPr bwMode="auto">
          <a:xfrm>
            <a:off x="3347864" y="5888305"/>
            <a:ext cx="5184949" cy="276999"/>
          </a:xfrm>
          <a:prstGeom prst="rect">
            <a:avLst/>
          </a:prstGeom>
          <a:noFill/>
          <a:ln w="9525">
            <a:noFill/>
            <a:miter lim="800000"/>
            <a:headEnd/>
            <a:tailEnd/>
          </a:ln>
          <a:effectLst/>
        </p:spPr>
        <p:txBody>
          <a:bodyPr wrap="square">
            <a:spAutoFit/>
          </a:bodyPr>
          <a:lstStyle/>
          <a:p>
            <a:pPr>
              <a:spcBef>
                <a:spcPct val="50000"/>
              </a:spcBef>
            </a:pPr>
            <a:r>
              <a:rPr lang="de-DE" sz="1200" dirty="0">
                <a:solidFill>
                  <a:schemeClr val="bg2"/>
                </a:solidFill>
              </a:rPr>
              <a:t>Die später verschlossenen Löcher in der Grabplatte für Weihegaben.</a:t>
            </a:r>
          </a:p>
        </p:txBody>
      </p:sp>
      <p:pic>
        <p:nvPicPr>
          <p:cNvPr id="9" name="Picture 4" descr="22279"/>
          <p:cNvPicPr>
            <a:picLocks noChangeAspect="1" noChangeArrowheads="1"/>
          </p:cNvPicPr>
          <p:nvPr/>
        </p:nvPicPr>
        <p:blipFill>
          <a:blip r:embed="rId3" cstate="print"/>
          <a:srcRect/>
          <a:stretch>
            <a:fillRect/>
          </a:stretch>
        </p:blipFill>
        <p:spPr bwMode="auto">
          <a:xfrm>
            <a:off x="4427538" y="1773238"/>
            <a:ext cx="4229100" cy="3162300"/>
          </a:xfrm>
          <a:prstGeom prst="rect">
            <a:avLst/>
          </a:prstGeom>
          <a:noFill/>
        </p:spPr>
      </p:pic>
      <p:sp>
        <p:nvSpPr>
          <p:cNvPr id="10" name="Text Box 8"/>
          <p:cNvSpPr txBox="1">
            <a:spLocks noChangeArrowheads="1"/>
          </p:cNvSpPr>
          <p:nvPr/>
        </p:nvSpPr>
        <p:spPr bwMode="auto">
          <a:xfrm>
            <a:off x="1547813" y="1844675"/>
            <a:ext cx="2735262" cy="369332"/>
          </a:xfrm>
          <a:prstGeom prst="rect">
            <a:avLst/>
          </a:prstGeom>
          <a:noFill/>
          <a:ln w="9525">
            <a:noFill/>
            <a:miter lim="800000"/>
            <a:headEnd/>
            <a:tailEnd/>
          </a:ln>
          <a:effectLst/>
        </p:spPr>
        <p:txBody>
          <a:bodyPr>
            <a:spAutoFit/>
          </a:bodyPr>
          <a:lstStyle/>
          <a:p>
            <a:pPr algn="r">
              <a:spcBef>
                <a:spcPct val="50000"/>
              </a:spcBef>
            </a:pPr>
            <a:r>
              <a:rPr lang="de-DE" dirty="0"/>
              <a:t>Der Anfang der Inschrift</a:t>
            </a:r>
          </a:p>
        </p:txBody>
      </p:sp>
      <p:sp>
        <p:nvSpPr>
          <p:cNvPr id="11" name="Line 9"/>
          <p:cNvSpPr>
            <a:spLocks noChangeShapeType="1"/>
          </p:cNvSpPr>
          <p:nvPr/>
        </p:nvSpPr>
        <p:spPr bwMode="auto">
          <a:xfrm>
            <a:off x="4284663" y="2060575"/>
            <a:ext cx="863600" cy="217488"/>
          </a:xfrm>
          <a:prstGeom prst="line">
            <a:avLst/>
          </a:prstGeom>
          <a:noFill/>
          <a:ln w="9525">
            <a:solidFill>
              <a:schemeClr val="bg2"/>
            </a:solidFill>
            <a:round/>
            <a:headEnd/>
            <a:tailEnd type="triangle" w="med" len="med"/>
          </a:ln>
          <a:effectLst/>
        </p:spPr>
        <p:txBody>
          <a:bodyPr/>
          <a:lstStyle/>
          <a:p>
            <a:endParaRPr lang="de-DE"/>
          </a:p>
        </p:txBody>
      </p:sp>
      <p:sp>
        <p:nvSpPr>
          <p:cNvPr id="13" name="Rectangle 10"/>
          <p:cNvSpPr>
            <a:spLocks noChangeArrowheads="1"/>
          </p:cNvSpPr>
          <p:nvPr/>
        </p:nvSpPr>
        <p:spPr bwMode="auto">
          <a:xfrm>
            <a:off x="5219700" y="2133600"/>
            <a:ext cx="3529013" cy="1582738"/>
          </a:xfrm>
          <a:prstGeom prst="rect">
            <a:avLst/>
          </a:prstGeom>
          <a:noFill/>
          <a:ln w="25400">
            <a:solidFill>
              <a:srgbClr val="FFFFFF"/>
            </a:solidFill>
            <a:miter lim="800000"/>
            <a:headEnd/>
            <a:tailEnd/>
          </a:ln>
          <a:effectLst/>
        </p:spPr>
        <p:txBody>
          <a:bodyPr wrap="none" anchor="ct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8" presetClass="entr" presetSubtype="3"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upRight)">
                                      <p:cBhvr>
                                        <p:cTn id="12" dur="2000"/>
                                        <p:tgtEl>
                                          <p:spTgt spid="11"/>
                                        </p:tgtEl>
                                      </p:cBhvr>
                                    </p:animEffect>
                                  </p:childTnLst>
                                </p:cTn>
                              </p:par>
                            </p:childTnLst>
                          </p:cTn>
                        </p:par>
                        <p:par>
                          <p:cTn id="13" fill="hold">
                            <p:stCondLst>
                              <p:cond delay="3000"/>
                            </p:stCondLst>
                            <p:childTnLst>
                              <p:par>
                                <p:cTn id="14" presetID="2" presetClass="entr" presetSubtype="2"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1000" fill="hold"/>
                                        <p:tgtEl>
                                          <p:spTgt spid="13"/>
                                        </p:tgtEl>
                                        <p:attrNameLst>
                                          <p:attrName>ppt_x</p:attrName>
                                        </p:attrNameLst>
                                      </p:cBhvr>
                                      <p:tavLst>
                                        <p:tav tm="0">
                                          <p:val>
                                            <p:strVal val="1+#ppt_w/2"/>
                                          </p:val>
                                        </p:tav>
                                        <p:tav tm="100000">
                                          <p:val>
                                            <p:strVal val="#ppt_x"/>
                                          </p:val>
                                        </p:tav>
                                      </p:tavLst>
                                    </p:anim>
                                    <p:anim calcmode="lin" valueType="num">
                                      <p:cBhvr additive="base">
                                        <p:cTn id="17" dur="10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10. Rom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75</a:t>
            </a:fld>
            <a:endParaRPr lang="de-DE"/>
          </a:p>
        </p:txBody>
      </p:sp>
      <p:sp>
        <p:nvSpPr>
          <p:cNvPr id="7" name="Inhaltsplatzhalter 6"/>
          <p:cNvSpPr>
            <a:spLocks noGrp="1"/>
          </p:cNvSpPr>
          <p:nvPr>
            <p:ph sz="quarter" idx="1"/>
          </p:nvPr>
        </p:nvSpPr>
        <p:spPr/>
        <p:txBody>
          <a:bodyPr>
            <a:normAutofit/>
          </a:bodyPr>
          <a:lstStyle/>
          <a:p>
            <a:r>
              <a:rPr lang="de-DE" dirty="0" smtClean="0"/>
              <a:t>Joh 21,18f.</a:t>
            </a:r>
            <a:br>
              <a:rPr lang="de-DE" dirty="0" smtClean="0"/>
            </a:br>
            <a:r>
              <a:rPr lang="de-DE" dirty="0" smtClean="0"/>
              <a:t>„</a:t>
            </a:r>
            <a:r>
              <a:rPr lang="de-DE" baseline="30000" dirty="0" smtClean="0"/>
              <a:t>18</a:t>
            </a:r>
            <a:r>
              <a:rPr lang="de-DE" dirty="0" smtClean="0"/>
              <a:t>Amen, amen, ich sage dir: Als du jung warst, hast du dich selbst gegürtet und bist gegangen, wohin du wolltest. Aber alt geworden, wirst du deine Hände ausstrecken, und ein anderer wird dich gürten und führen, wohin du nicht willst.“</a:t>
            </a:r>
            <a:br>
              <a:rPr lang="de-DE" dirty="0" smtClean="0"/>
            </a:br>
            <a:r>
              <a:rPr lang="de-DE" baseline="30000" dirty="0" smtClean="0"/>
              <a:t>19</a:t>
            </a:r>
            <a:r>
              <a:rPr lang="de-DE" dirty="0" smtClean="0"/>
              <a:t>Das sagte er, um anzudeuten, durch welchen Tod er Gott verherrlichen werde. </a:t>
            </a:r>
            <a:br>
              <a:rPr lang="de-DE" dirty="0" smtClean="0"/>
            </a:br>
            <a:r>
              <a:rPr lang="de-DE" dirty="0" smtClean="0"/>
              <a:t>Und dies gesagt, sprach er zu ihm: „Folge mir nach!“</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10. Rom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76</a:t>
            </a:fld>
            <a:endParaRPr lang="de-DE"/>
          </a:p>
        </p:txBody>
      </p:sp>
      <p:sp>
        <p:nvSpPr>
          <p:cNvPr id="7" name="Inhaltsplatzhalter 6"/>
          <p:cNvSpPr>
            <a:spLocks noGrp="1"/>
          </p:cNvSpPr>
          <p:nvPr>
            <p:ph sz="quarter" idx="1"/>
          </p:nvPr>
        </p:nvSpPr>
        <p:spPr/>
        <p:txBody>
          <a:bodyPr>
            <a:normAutofit/>
          </a:bodyPr>
          <a:lstStyle/>
          <a:p>
            <a:r>
              <a:rPr lang="pt-BR" dirty="0" smtClean="0"/>
              <a:t>1Klem 5,2ff.</a:t>
            </a:r>
            <a:br>
              <a:rPr lang="pt-BR" dirty="0" smtClean="0"/>
            </a:br>
            <a:r>
              <a:rPr lang="pt-BR" baseline="30000" dirty="0" smtClean="0"/>
              <a:t>2</a:t>
            </a:r>
            <a:r>
              <a:rPr lang="pt-BR" dirty="0" smtClean="0"/>
              <a:t>Aus Neid und Missgunst wurden die größten und gerechtesten Säulen verfolgt und kämpften bis zum Tod. </a:t>
            </a:r>
            <a:r>
              <a:rPr lang="pt-BR" baseline="30000" dirty="0" smtClean="0"/>
              <a:t>3</a:t>
            </a:r>
            <a:r>
              <a:rPr lang="pt-BR" dirty="0" smtClean="0"/>
              <a:t>Halten wir uns die tapferen Apostel vor Augen: </a:t>
            </a:r>
            <a:r>
              <a:rPr lang="pt-BR" baseline="30000" dirty="0" smtClean="0"/>
              <a:t>4</a:t>
            </a:r>
            <a:r>
              <a:rPr lang="pt-BR" dirty="0" smtClean="0"/>
              <a:t>Petrus, der wegen unberechtigter Eifersucht nicht eine oder zwei, sondern viele Mühsal zu erdulden hatte und so, weil er Zeugnis abgelegt hatte, an den gebührenden Ort der Herrlichkeit gelangte. </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10. Rom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77</a:t>
            </a:fld>
            <a:endParaRPr lang="de-DE"/>
          </a:p>
        </p:txBody>
      </p:sp>
      <p:sp>
        <p:nvSpPr>
          <p:cNvPr id="7" name="Inhaltsplatzhalter 6"/>
          <p:cNvSpPr>
            <a:spLocks noGrp="1"/>
          </p:cNvSpPr>
          <p:nvPr>
            <p:ph sz="quarter" idx="1"/>
          </p:nvPr>
        </p:nvSpPr>
        <p:spPr/>
        <p:txBody>
          <a:bodyPr>
            <a:normAutofit fontScale="92500" lnSpcReduction="20000"/>
          </a:bodyPr>
          <a:lstStyle/>
          <a:p>
            <a:r>
              <a:rPr lang="pt-BR" dirty="0" smtClean="0"/>
              <a:t>Ascensio Isaiae 4,2f.</a:t>
            </a:r>
            <a:br>
              <a:rPr lang="pt-BR" dirty="0" smtClean="0"/>
            </a:br>
            <a:r>
              <a:rPr lang="pt-BR" dirty="0" smtClean="0"/>
              <a:t>Ein ungerechter König, ein Muttermöder, wird den Garten, den die zwölf Apostel des Geliebten gepflant </a:t>
            </a:r>
            <a:r>
              <a:rPr lang="de-DE" dirty="0" smtClean="0"/>
              <a:t>haben, verwüsten, und von den Zwölfen wird einer in seine Hand gegeben. </a:t>
            </a:r>
          </a:p>
          <a:p>
            <a:r>
              <a:rPr lang="de-DE" dirty="0" err="1" smtClean="0"/>
              <a:t>Petrusapokalypse</a:t>
            </a:r>
            <a:r>
              <a:rPr lang="de-DE" dirty="0" smtClean="0"/>
              <a:t> 14</a:t>
            </a:r>
            <a:br>
              <a:rPr lang="de-DE" dirty="0" smtClean="0"/>
            </a:br>
            <a:r>
              <a:rPr lang="de-DE" dirty="0" smtClean="0"/>
              <a:t>„Ich habe es , Petrus, zu dir gesagt und dir kundgetan: </a:t>
            </a:r>
            <a:r>
              <a:rPr lang="pt-BR" dirty="0" smtClean="0"/>
              <a:t>Gehe nun hinaus und wandere in die Stadt des Westens in den Weinberg, den ich dir zeigen werde ... Und du bist auserwählt in der Hoffnung, auf welche ich dich habe hoffen lassen. Und sende also in die Welt meine Botschaft in Frieden. Denn es hat sich gefüllt der Quell meines Wortes, die Hoffnung des Lebens, und plötzlich ist die Welt entrafft.”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10. Rom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78</a:t>
            </a:fld>
            <a:endParaRPr lang="de-DE"/>
          </a:p>
        </p:txBody>
      </p:sp>
      <p:sp>
        <p:nvSpPr>
          <p:cNvPr id="7" name="Inhaltsplatzhalter 6"/>
          <p:cNvSpPr>
            <a:spLocks noGrp="1"/>
          </p:cNvSpPr>
          <p:nvPr>
            <p:ph sz="quarter" idx="1"/>
          </p:nvPr>
        </p:nvSpPr>
        <p:spPr/>
        <p:txBody>
          <a:bodyPr>
            <a:normAutofit/>
          </a:bodyPr>
          <a:lstStyle/>
          <a:p>
            <a:r>
              <a:rPr lang="pt-BR" dirty="0" smtClean="0"/>
              <a:t>Eusebius, hist. eccl. II 25,7</a:t>
            </a:r>
            <a:br>
              <a:rPr lang="pt-BR" dirty="0" smtClean="0"/>
            </a:br>
            <a:r>
              <a:rPr lang="pt-BR" dirty="0" smtClean="0"/>
              <a:t>(Der stadtrömische Presbyter Gaius zum Phryger Proklos</a:t>
            </a:r>
            <a:r>
              <a:rPr lang="pt-BR" dirty="0" smtClean="0">
                <a:sym typeface="Wingdings" pitchFamily="2" charset="2"/>
              </a:rPr>
              <a:t>)</a:t>
            </a:r>
            <a:br>
              <a:rPr lang="pt-BR" dirty="0" smtClean="0">
                <a:sym typeface="Wingdings" pitchFamily="2" charset="2"/>
              </a:rPr>
            </a:br>
            <a:r>
              <a:rPr lang="de-DE" dirty="0" smtClean="0"/>
              <a:t>„Ich bin im Stande, die Siegesmale </a:t>
            </a:r>
            <a:r>
              <a:rPr lang="de-DE" i="1" dirty="0" smtClean="0"/>
              <a:t>(</a:t>
            </a:r>
            <a:r>
              <a:rPr lang="de-DE" i="1" dirty="0" err="1" smtClean="0"/>
              <a:t>tropaia</a:t>
            </a:r>
            <a:r>
              <a:rPr lang="de-DE" i="1" dirty="0" smtClean="0"/>
              <a:t>) </a:t>
            </a:r>
            <a:r>
              <a:rPr lang="de-DE" dirty="0" smtClean="0"/>
              <a:t>der Apostel zu zeigen. Denn wenn du zum Vatikan oder auf die Straße nach </a:t>
            </a:r>
            <a:r>
              <a:rPr lang="de-DE" dirty="0" err="1" smtClean="0"/>
              <a:t>Ostia</a:t>
            </a:r>
            <a:r>
              <a:rPr lang="de-DE" dirty="0" smtClean="0"/>
              <a:t> gehen willst, wirst du die Siegesmale derer finden, die die Kirche gegründet haben.“</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10. Rom</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79</a:t>
            </a:fld>
            <a:endParaRPr lang="de-DE"/>
          </a:p>
        </p:txBody>
      </p:sp>
      <p:pic>
        <p:nvPicPr>
          <p:cNvPr id="6" name="Inhaltsplatzhalter 5" descr="Neros Zirkus.jpg"/>
          <p:cNvPicPr>
            <a:picLocks noGrp="1" noChangeAspect="1"/>
          </p:cNvPicPr>
          <p:nvPr>
            <p:ph sz="quarter" idx="1"/>
          </p:nvPr>
        </p:nvPicPr>
        <p:blipFill>
          <a:blip r:embed="rId2" cstate="print"/>
          <a:stretch>
            <a:fillRect/>
          </a:stretch>
        </p:blipFill>
        <p:spPr>
          <a:xfrm>
            <a:off x="5652120" y="3933056"/>
            <a:ext cx="2857500" cy="2066925"/>
          </a:xfrm>
        </p:spPr>
      </p:pic>
      <p:pic>
        <p:nvPicPr>
          <p:cNvPr id="8" name="Grafik 7" descr="Petrus-Grab2.jpg"/>
          <p:cNvPicPr>
            <a:picLocks noChangeAspect="1"/>
          </p:cNvPicPr>
          <p:nvPr/>
        </p:nvPicPr>
        <p:blipFill>
          <a:blip r:embed="rId3" cstate="print"/>
          <a:stretch>
            <a:fillRect/>
          </a:stretch>
        </p:blipFill>
        <p:spPr>
          <a:xfrm>
            <a:off x="448584" y="3861048"/>
            <a:ext cx="3187312" cy="2232248"/>
          </a:xfrm>
          <a:prstGeom prst="rect">
            <a:avLst/>
          </a:prstGeom>
        </p:spPr>
      </p:pic>
      <p:sp>
        <p:nvSpPr>
          <p:cNvPr id="11" name="Textfeld 10"/>
          <p:cNvSpPr txBox="1"/>
          <p:nvPr/>
        </p:nvSpPr>
        <p:spPr>
          <a:xfrm>
            <a:off x="4139952" y="5118283"/>
            <a:ext cx="1296144" cy="830997"/>
          </a:xfrm>
          <a:prstGeom prst="rect">
            <a:avLst/>
          </a:prstGeom>
          <a:noFill/>
        </p:spPr>
        <p:txBody>
          <a:bodyPr wrap="square" rtlCol="0">
            <a:spAutoFit/>
          </a:bodyPr>
          <a:lstStyle/>
          <a:p>
            <a:pPr algn="r"/>
            <a:r>
              <a:rPr lang="de-DE" sz="1200" dirty="0" smtClean="0"/>
              <a:t>Der Zirkus des Nero beim Vatikan </a:t>
            </a:r>
            <a:r>
              <a:rPr lang="de-DE" sz="1200" smtClean="0"/>
              <a:t>(</a:t>
            </a:r>
            <a:r>
              <a:rPr lang="de-DE" sz="1200" smtClean="0"/>
              <a:t>Rekonstruktion)</a:t>
            </a:r>
            <a:endParaRPr lang="de-DE" sz="1200" dirty="0"/>
          </a:p>
        </p:txBody>
      </p:sp>
      <p:pic>
        <p:nvPicPr>
          <p:cNvPr id="12" name="Grafik 11" descr="Petrusgrab Graffitti.jpg"/>
          <p:cNvPicPr>
            <a:picLocks noChangeAspect="1"/>
          </p:cNvPicPr>
          <p:nvPr/>
        </p:nvPicPr>
        <p:blipFill>
          <a:blip r:embed="rId4" cstate="print"/>
          <a:stretch>
            <a:fillRect/>
          </a:stretch>
        </p:blipFill>
        <p:spPr>
          <a:xfrm>
            <a:off x="3563888" y="1628800"/>
            <a:ext cx="1512168" cy="1989696"/>
          </a:xfrm>
          <a:prstGeom prst="rect">
            <a:avLst/>
          </a:prstGeom>
        </p:spPr>
      </p:pic>
      <p:sp>
        <p:nvSpPr>
          <p:cNvPr id="13" name="Textfeld 12"/>
          <p:cNvSpPr txBox="1"/>
          <p:nvPr/>
        </p:nvSpPr>
        <p:spPr>
          <a:xfrm>
            <a:off x="2195736" y="3068960"/>
            <a:ext cx="1440160" cy="461665"/>
          </a:xfrm>
          <a:prstGeom prst="rect">
            <a:avLst/>
          </a:prstGeom>
          <a:noFill/>
        </p:spPr>
        <p:txBody>
          <a:bodyPr wrap="square" rtlCol="0">
            <a:spAutoFit/>
          </a:bodyPr>
          <a:lstStyle/>
          <a:p>
            <a:r>
              <a:rPr lang="de-DE" sz="1200" dirty="0" err="1" smtClean="0"/>
              <a:t>Tropaion</a:t>
            </a:r>
            <a:r>
              <a:rPr lang="de-DE" sz="1200" dirty="0" smtClean="0"/>
              <a:t> des Gaius (um 160 n. Chr.)</a:t>
            </a:r>
            <a:endParaRPr lang="de-DE" sz="1200" dirty="0"/>
          </a:p>
        </p:txBody>
      </p:sp>
      <p:pic>
        <p:nvPicPr>
          <p:cNvPr id="1026" name="Picture 2" descr="C:\Dokumente und Einstellungen\User\Eigene Dateien\Weitere Dateien\SeminareVorlesungen\Uni Bochum\06 Sommersemester 2011 Bochum\Exkursion Rom\Rom Reader\Alt Sankt Peter.jpg"/>
          <p:cNvPicPr>
            <a:picLocks noChangeAspect="1" noChangeArrowheads="1"/>
          </p:cNvPicPr>
          <p:nvPr/>
        </p:nvPicPr>
        <p:blipFill>
          <a:blip r:embed="rId5" cstate="print"/>
          <a:srcRect/>
          <a:stretch>
            <a:fillRect/>
          </a:stretch>
        </p:blipFill>
        <p:spPr bwMode="auto">
          <a:xfrm>
            <a:off x="7020272" y="1628801"/>
            <a:ext cx="1612776" cy="956186"/>
          </a:xfrm>
          <a:prstGeom prst="rect">
            <a:avLst/>
          </a:prstGeom>
          <a:noFill/>
        </p:spPr>
      </p:pic>
      <p:sp>
        <p:nvSpPr>
          <p:cNvPr id="14" name="Textfeld 13"/>
          <p:cNvSpPr txBox="1"/>
          <p:nvPr/>
        </p:nvSpPr>
        <p:spPr>
          <a:xfrm>
            <a:off x="7452320" y="2708920"/>
            <a:ext cx="1152128" cy="276999"/>
          </a:xfrm>
          <a:prstGeom prst="rect">
            <a:avLst/>
          </a:prstGeom>
          <a:noFill/>
        </p:spPr>
        <p:txBody>
          <a:bodyPr wrap="square" rtlCol="0">
            <a:spAutoFit/>
          </a:bodyPr>
          <a:lstStyle/>
          <a:p>
            <a:pPr algn="r"/>
            <a:r>
              <a:rPr lang="de-DE" sz="1200" dirty="0" smtClean="0"/>
              <a:t>Alt  St. Peter</a:t>
            </a:r>
            <a:endParaRPr lang="de-DE" sz="1200" dirty="0"/>
          </a:p>
        </p:txBody>
      </p:sp>
      <p:pic>
        <p:nvPicPr>
          <p:cNvPr id="15" name="Grafik 14" descr="Petros eini.jpg"/>
          <p:cNvPicPr>
            <a:picLocks noChangeAspect="1"/>
          </p:cNvPicPr>
          <p:nvPr/>
        </p:nvPicPr>
        <p:blipFill>
          <a:blip r:embed="rId6" cstate="print"/>
          <a:stretch>
            <a:fillRect/>
          </a:stretch>
        </p:blipFill>
        <p:spPr>
          <a:xfrm>
            <a:off x="2304591" y="1628800"/>
            <a:ext cx="1043273" cy="1368152"/>
          </a:xfrm>
          <a:prstGeom prst="rect">
            <a:avLst/>
          </a:prstGeom>
        </p:spPr>
      </p:pic>
      <p:pic>
        <p:nvPicPr>
          <p:cNvPr id="16" name="Grafik 15" descr="Petrus Tropaion.jpg"/>
          <p:cNvPicPr>
            <a:picLocks noChangeAspect="1"/>
          </p:cNvPicPr>
          <p:nvPr/>
        </p:nvPicPr>
        <p:blipFill>
          <a:blip r:embed="rId7" cstate="print"/>
          <a:stretch>
            <a:fillRect/>
          </a:stretch>
        </p:blipFill>
        <p:spPr>
          <a:xfrm>
            <a:off x="611560" y="1556792"/>
            <a:ext cx="1425571" cy="1934344"/>
          </a:xfrm>
          <a:prstGeom prst="rect">
            <a:avLst/>
          </a:prstGeom>
        </p:spPr>
      </p:pic>
      <p:pic>
        <p:nvPicPr>
          <p:cNvPr id="17" name="Grafik 16" descr="Petersdom.jpg"/>
          <p:cNvPicPr>
            <a:picLocks noChangeAspect="1"/>
          </p:cNvPicPr>
          <p:nvPr/>
        </p:nvPicPr>
        <p:blipFill>
          <a:blip r:embed="rId8" cstate="print"/>
          <a:stretch>
            <a:fillRect/>
          </a:stretch>
        </p:blipFill>
        <p:spPr>
          <a:xfrm>
            <a:off x="5652120" y="1628800"/>
            <a:ext cx="933404" cy="108642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2. Die Quellen</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8</a:t>
            </a:fld>
            <a:endParaRPr lang="de-DE"/>
          </a:p>
        </p:txBody>
      </p:sp>
      <p:sp>
        <p:nvSpPr>
          <p:cNvPr id="7" name="Inhaltsplatzhalter 6"/>
          <p:cNvSpPr>
            <a:spLocks noGrp="1"/>
          </p:cNvSpPr>
          <p:nvPr>
            <p:ph sz="quarter" idx="1"/>
          </p:nvPr>
        </p:nvSpPr>
        <p:spPr/>
        <p:txBody>
          <a:bodyPr/>
          <a:lstStyle/>
          <a:p>
            <a:endParaRPr lang="de-DE" dirty="0"/>
          </a:p>
        </p:txBody>
      </p:sp>
      <p:cxnSp>
        <p:nvCxnSpPr>
          <p:cNvPr id="8" name="Gerade Verbindung mit Pfeil 7"/>
          <p:cNvCxnSpPr/>
          <p:nvPr/>
        </p:nvCxnSpPr>
        <p:spPr>
          <a:xfrm>
            <a:off x="611560" y="4005064"/>
            <a:ext cx="7848872"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539552" y="4077072"/>
            <a:ext cx="648072" cy="830997"/>
          </a:xfrm>
          <a:prstGeom prst="rect">
            <a:avLst/>
          </a:prstGeom>
          <a:noFill/>
        </p:spPr>
        <p:txBody>
          <a:bodyPr wrap="square" rtlCol="0">
            <a:spAutoFit/>
          </a:bodyPr>
          <a:lstStyle/>
          <a:p>
            <a:r>
              <a:rPr lang="de-DE" sz="1200" dirty="0" smtClean="0"/>
              <a:t>Leben und </a:t>
            </a:r>
            <a:br>
              <a:rPr lang="de-DE" sz="1200" dirty="0" smtClean="0"/>
            </a:br>
            <a:r>
              <a:rPr lang="de-DE" sz="1200" dirty="0" smtClean="0"/>
              <a:t>Tod Jesu</a:t>
            </a:r>
            <a:endParaRPr lang="de-DE" sz="1200" dirty="0"/>
          </a:p>
        </p:txBody>
      </p:sp>
      <p:sp>
        <p:nvSpPr>
          <p:cNvPr id="10" name="Textfeld 9"/>
          <p:cNvSpPr txBox="1"/>
          <p:nvPr/>
        </p:nvSpPr>
        <p:spPr>
          <a:xfrm>
            <a:off x="539552" y="3717032"/>
            <a:ext cx="864096" cy="276999"/>
          </a:xfrm>
          <a:prstGeom prst="rect">
            <a:avLst/>
          </a:prstGeom>
          <a:noFill/>
        </p:spPr>
        <p:txBody>
          <a:bodyPr wrap="square" rtlCol="0">
            <a:spAutoFit/>
          </a:bodyPr>
          <a:lstStyle/>
          <a:p>
            <a:r>
              <a:rPr lang="de-DE" sz="1200" dirty="0" smtClean="0"/>
              <a:t>27-30</a:t>
            </a:r>
            <a:endParaRPr lang="de-DE" sz="1200" dirty="0"/>
          </a:p>
        </p:txBody>
      </p:sp>
      <p:sp>
        <p:nvSpPr>
          <p:cNvPr id="11" name="Textfeld 10"/>
          <p:cNvSpPr txBox="1"/>
          <p:nvPr/>
        </p:nvSpPr>
        <p:spPr>
          <a:xfrm>
            <a:off x="7020272" y="2996952"/>
            <a:ext cx="2304256" cy="276999"/>
          </a:xfrm>
          <a:prstGeom prst="rect">
            <a:avLst/>
          </a:prstGeom>
          <a:noFill/>
        </p:spPr>
        <p:txBody>
          <a:bodyPr wrap="square" rtlCol="0">
            <a:spAutoFit/>
          </a:bodyPr>
          <a:lstStyle/>
          <a:p>
            <a:r>
              <a:rPr lang="de-DE" sz="1200" dirty="0" smtClean="0"/>
              <a:t>Apostelgeschichte</a:t>
            </a:r>
            <a:endParaRPr lang="de-DE" sz="1200" dirty="0"/>
          </a:p>
        </p:txBody>
      </p:sp>
      <p:sp>
        <p:nvSpPr>
          <p:cNvPr id="12" name="Textfeld 11"/>
          <p:cNvSpPr txBox="1"/>
          <p:nvPr/>
        </p:nvSpPr>
        <p:spPr>
          <a:xfrm>
            <a:off x="7380312" y="3645024"/>
            <a:ext cx="1296144" cy="276999"/>
          </a:xfrm>
          <a:prstGeom prst="rect">
            <a:avLst/>
          </a:prstGeom>
          <a:noFill/>
        </p:spPr>
        <p:txBody>
          <a:bodyPr wrap="square" rtlCol="0">
            <a:spAutoFit/>
          </a:bodyPr>
          <a:lstStyle/>
          <a:p>
            <a:r>
              <a:rPr lang="de-DE" sz="1200" dirty="0"/>
              <a:t>c</a:t>
            </a:r>
            <a:r>
              <a:rPr lang="de-DE" sz="1200" dirty="0" smtClean="0"/>
              <a:t>a. 90-100</a:t>
            </a:r>
            <a:endParaRPr lang="de-DE" sz="1200" dirty="0"/>
          </a:p>
        </p:txBody>
      </p:sp>
      <p:sp>
        <p:nvSpPr>
          <p:cNvPr id="13" name="Textfeld 12"/>
          <p:cNvSpPr txBox="1"/>
          <p:nvPr/>
        </p:nvSpPr>
        <p:spPr>
          <a:xfrm>
            <a:off x="3779912" y="2996952"/>
            <a:ext cx="2304256" cy="276999"/>
          </a:xfrm>
          <a:prstGeom prst="rect">
            <a:avLst/>
          </a:prstGeom>
          <a:noFill/>
        </p:spPr>
        <p:txBody>
          <a:bodyPr wrap="square" rtlCol="0">
            <a:spAutoFit/>
          </a:bodyPr>
          <a:lstStyle/>
          <a:p>
            <a:r>
              <a:rPr lang="de-DE" sz="1200" dirty="0" smtClean="0"/>
              <a:t>Paulusbriefe</a:t>
            </a:r>
            <a:endParaRPr lang="de-DE" sz="1200" dirty="0"/>
          </a:p>
        </p:txBody>
      </p:sp>
      <p:sp>
        <p:nvSpPr>
          <p:cNvPr id="14" name="Textfeld 13"/>
          <p:cNvSpPr txBox="1"/>
          <p:nvPr/>
        </p:nvSpPr>
        <p:spPr>
          <a:xfrm>
            <a:off x="3923928" y="3717032"/>
            <a:ext cx="1152128" cy="276999"/>
          </a:xfrm>
          <a:prstGeom prst="rect">
            <a:avLst/>
          </a:prstGeom>
          <a:noFill/>
        </p:spPr>
        <p:txBody>
          <a:bodyPr wrap="square" rtlCol="0">
            <a:spAutoFit/>
          </a:bodyPr>
          <a:lstStyle/>
          <a:p>
            <a:r>
              <a:rPr lang="de-DE" sz="1200" dirty="0" smtClean="0"/>
              <a:t>50-58</a:t>
            </a:r>
            <a:endParaRPr lang="de-DE" sz="1200" dirty="0"/>
          </a:p>
        </p:txBody>
      </p:sp>
      <p:sp>
        <p:nvSpPr>
          <p:cNvPr id="15" name="Textfeld 14"/>
          <p:cNvSpPr txBox="1"/>
          <p:nvPr/>
        </p:nvSpPr>
        <p:spPr>
          <a:xfrm>
            <a:off x="3347864" y="4077072"/>
            <a:ext cx="936104" cy="461665"/>
          </a:xfrm>
          <a:prstGeom prst="rect">
            <a:avLst/>
          </a:prstGeom>
          <a:noFill/>
        </p:spPr>
        <p:txBody>
          <a:bodyPr wrap="square" rtlCol="0">
            <a:spAutoFit/>
          </a:bodyPr>
          <a:lstStyle/>
          <a:p>
            <a:r>
              <a:rPr lang="de-DE" sz="1200" dirty="0" smtClean="0"/>
              <a:t>Apostel-</a:t>
            </a:r>
            <a:r>
              <a:rPr lang="de-DE" sz="1200" dirty="0" err="1" smtClean="0"/>
              <a:t>konzil</a:t>
            </a:r>
            <a:endParaRPr lang="de-DE" sz="1200" dirty="0"/>
          </a:p>
        </p:txBody>
      </p:sp>
      <p:sp>
        <p:nvSpPr>
          <p:cNvPr id="16" name="Textfeld 15"/>
          <p:cNvSpPr txBox="1"/>
          <p:nvPr/>
        </p:nvSpPr>
        <p:spPr>
          <a:xfrm>
            <a:off x="3419872" y="3717032"/>
            <a:ext cx="792088" cy="276999"/>
          </a:xfrm>
          <a:prstGeom prst="rect">
            <a:avLst/>
          </a:prstGeom>
          <a:noFill/>
        </p:spPr>
        <p:txBody>
          <a:bodyPr wrap="square" rtlCol="0">
            <a:spAutoFit/>
          </a:bodyPr>
          <a:lstStyle/>
          <a:p>
            <a:r>
              <a:rPr lang="de-DE" sz="1200" dirty="0" smtClean="0"/>
              <a:t>48</a:t>
            </a:r>
            <a:endParaRPr lang="de-DE" sz="1200" dirty="0"/>
          </a:p>
        </p:txBody>
      </p:sp>
      <p:sp>
        <p:nvSpPr>
          <p:cNvPr id="17" name="Textfeld 16"/>
          <p:cNvSpPr txBox="1"/>
          <p:nvPr/>
        </p:nvSpPr>
        <p:spPr>
          <a:xfrm>
            <a:off x="1547664" y="4077072"/>
            <a:ext cx="648072" cy="646331"/>
          </a:xfrm>
          <a:prstGeom prst="rect">
            <a:avLst/>
          </a:prstGeom>
          <a:noFill/>
        </p:spPr>
        <p:txBody>
          <a:bodyPr wrap="square" rtlCol="0">
            <a:spAutoFit/>
          </a:bodyPr>
          <a:lstStyle/>
          <a:p>
            <a:r>
              <a:rPr lang="de-DE" sz="1200" dirty="0" err="1" smtClean="0"/>
              <a:t>Beru</a:t>
            </a:r>
            <a:r>
              <a:rPr lang="de-DE" sz="1200" dirty="0" smtClean="0"/>
              <a:t>-</a:t>
            </a:r>
            <a:br>
              <a:rPr lang="de-DE" sz="1200" dirty="0" smtClean="0"/>
            </a:br>
            <a:r>
              <a:rPr lang="de-DE" sz="1200" dirty="0" err="1" smtClean="0"/>
              <a:t>fung</a:t>
            </a:r>
            <a:r>
              <a:rPr lang="de-DE" sz="1200" dirty="0" smtClean="0"/>
              <a:t/>
            </a:r>
            <a:br>
              <a:rPr lang="de-DE" sz="1200" dirty="0" smtClean="0"/>
            </a:br>
            <a:r>
              <a:rPr lang="de-DE" sz="1200" dirty="0" smtClean="0"/>
              <a:t>Pauli</a:t>
            </a:r>
            <a:endParaRPr lang="de-DE" sz="1200" dirty="0"/>
          </a:p>
        </p:txBody>
      </p:sp>
      <p:sp>
        <p:nvSpPr>
          <p:cNvPr id="18" name="Textfeld 17"/>
          <p:cNvSpPr txBox="1"/>
          <p:nvPr/>
        </p:nvSpPr>
        <p:spPr>
          <a:xfrm>
            <a:off x="1619672" y="3717032"/>
            <a:ext cx="936104" cy="276999"/>
          </a:xfrm>
          <a:prstGeom prst="rect">
            <a:avLst/>
          </a:prstGeom>
          <a:noFill/>
        </p:spPr>
        <p:txBody>
          <a:bodyPr wrap="square" rtlCol="0">
            <a:spAutoFit/>
          </a:bodyPr>
          <a:lstStyle/>
          <a:p>
            <a:r>
              <a:rPr lang="de-DE" sz="1200" dirty="0" smtClean="0"/>
              <a:t>33</a:t>
            </a:r>
            <a:endParaRPr lang="de-DE" sz="1200" dirty="0"/>
          </a:p>
        </p:txBody>
      </p:sp>
      <p:sp>
        <p:nvSpPr>
          <p:cNvPr id="19" name="Textfeld 18"/>
          <p:cNvSpPr txBox="1"/>
          <p:nvPr/>
        </p:nvSpPr>
        <p:spPr>
          <a:xfrm>
            <a:off x="1043608" y="4077072"/>
            <a:ext cx="648072" cy="461665"/>
          </a:xfrm>
          <a:prstGeom prst="rect">
            <a:avLst/>
          </a:prstGeom>
          <a:noFill/>
        </p:spPr>
        <p:txBody>
          <a:bodyPr wrap="square" rtlCol="0">
            <a:spAutoFit/>
          </a:bodyPr>
          <a:lstStyle/>
          <a:p>
            <a:r>
              <a:rPr lang="de-DE" sz="1200" dirty="0" err="1" smtClean="0"/>
              <a:t>Pfing</a:t>
            </a:r>
            <a:r>
              <a:rPr lang="de-DE" sz="1200" dirty="0" smtClean="0"/>
              <a:t>-</a:t>
            </a:r>
            <a:br>
              <a:rPr lang="de-DE" sz="1200" dirty="0" smtClean="0"/>
            </a:br>
            <a:r>
              <a:rPr lang="de-DE" sz="1200" dirty="0" err="1" smtClean="0"/>
              <a:t>sten</a:t>
            </a:r>
            <a:endParaRPr lang="de-DE" sz="1200" dirty="0"/>
          </a:p>
        </p:txBody>
      </p:sp>
      <p:sp>
        <p:nvSpPr>
          <p:cNvPr id="20" name="Textfeld 19"/>
          <p:cNvSpPr txBox="1"/>
          <p:nvPr/>
        </p:nvSpPr>
        <p:spPr>
          <a:xfrm>
            <a:off x="1115616" y="3728065"/>
            <a:ext cx="504056" cy="276999"/>
          </a:xfrm>
          <a:prstGeom prst="rect">
            <a:avLst/>
          </a:prstGeom>
          <a:noFill/>
        </p:spPr>
        <p:txBody>
          <a:bodyPr wrap="square" rtlCol="0">
            <a:spAutoFit/>
          </a:bodyPr>
          <a:lstStyle/>
          <a:p>
            <a:r>
              <a:rPr lang="de-DE" sz="1200" dirty="0" smtClean="0"/>
              <a:t>30</a:t>
            </a:r>
            <a:endParaRPr lang="de-DE" sz="1200" dirty="0"/>
          </a:p>
        </p:txBody>
      </p:sp>
      <p:sp>
        <p:nvSpPr>
          <p:cNvPr id="22" name="Textfeld 21"/>
          <p:cNvSpPr txBox="1"/>
          <p:nvPr/>
        </p:nvSpPr>
        <p:spPr>
          <a:xfrm>
            <a:off x="2771800" y="4077072"/>
            <a:ext cx="792088" cy="830997"/>
          </a:xfrm>
          <a:prstGeom prst="rect">
            <a:avLst/>
          </a:prstGeom>
          <a:noFill/>
        </p:spPr>
        <p:txBody>
          <a:bodyPr wrap="square" rtlCol="0">
            <a:spAutoFit/>
          </a:bodyPr>
          <a:lstStyle/>
          <a:p>
            <a:r>
              <a:rPr lang="de-DE" sz="1200" dirty="0" smtClean="0"/>
              <a:t>1.</a:t>
            </a:r>
            <a:br>
              <a:rPr lang="de-DE" sz="1200" dirty="0" smtClean="0"/>
            </a:br>
            <a:r>
              <a:rPr lang="de-DE" sz="1200" dirty="0" err="1" smtClean="0"/>
              <a:t>Missi</a:t>
            </a:r>
            <a:r>
              <a:rPr lang="de-DE" sz="1200" dirty="0" smtClean="0"/>
              <a:t>--</a:t>
            </a:r>
            <a:br>
              <a:rPr lang="de-DE" sz="1200" dirty="0" smtClean="0"/>
            </a:br>
            <a:r>
              <a:rPr lang="de-DE" sz="1200" dirty="0" err="1" smtClean="0"/>
              <a:t>ons</a:t>
            </a:r>
            <a:r>
              <a:rPr lang="de-DE" sz="1200" dirty="0" smtClean="0"/>
              <a:t>-</a:t>
            </a:r>
            <a:br>
              <a:rPr lang="de-DE" sz="1200" dirty="0" smtClean="0"/>
            </a:br>
            <a:r>
              <a:rPr lang="de-DE" sz="1200" dirty="0" smtClean="0"/>
              <a:t>reise</a:t>
            </a:r>
            <a:endParaRPr lang="de-DE" sz="1200" dirty="0"/>
          </a:p>
        </p:txBody>
      </p:sp>
      <p:sp>
        <p:nvSpPr>
          <p:cNvPr id="24" name="Textfeld 23"/>
          <p:cNvSpPr txBox="1"/>
          <p:nvPr/>
        </p:nvSpPr>
        <p:spPr>
          <a:xfrm>
            <a:off x="2771800" y="3717032"/>
            <a:ext cx="504056" cy="276999"/>
          </a:xfrm>
          <a:prstGeom prst="rect">
            <a:avLst/>
          </a:prstGeom>
          <a:noFill/>
        </p:spPr>
        <p:txBody>
          <a:bodyPr wrap="square" rtlCol="0">
            <a:spAutoFit/>
          </a:bodyPr>
          <a:lstStyle/>
          <a:p>
            <a:r>
              <a:rPr lang="de-DE" sz="1200" dirty="0" smtClean="0"/>
              <a:t>47</a:t>
            </a:r>
            <a:endParaRPr lang="de-DE" sz="1200" dirty="0"/>
          </a:p>
        </p:txBody>
      </p:sp>
      <p:sp>
        <p:nvSpPr>
          <p:cNvPr id="25" name="Textfeld 24"/>
          <p:cNvSpPr txBox="1"/>
          <p:nvPr/>
        </p:nvSpPr>
        <p:spPr>
          <a:xfrm>
            <a:off x="1979712" y="4110171"/>
            <a:ext cx="864096" cy="830997"/>
          </a:xfrm>
          <a:prstGeom prst="rect">
            <a:avLst/>
          </a:prstGeom>
          <a:noFill/>
        </p:spPr>
        <p:txBody>
          <a:bodyPr wrap="square" rtlCol="0">
            <a:spAutoFit/>
          </a:bodyPr>
          <a:lstStyle/>
          <a:p>
            <a:r>
              <a:rPr lang="de-DE" sz="1200" dirty="0" smtClean="0"/>
              <a:t>Marty</a:t>
            </a:r>
            <a:br>
              <a:rPr lang="de-DE" sz="1200" dirty="0" smtClean="0"/>
            </a:br>
            <a:r>
              <a:rPr lang="de-DE" sz="1200" dirty="0" err="1" smtClean="0"/>
              <a:t>rium</a:t>
            </a:r>
            <a:r>
              <a:rPr lang="de-DE" sz="1200" dirty="0" smtClean="0"/>
              <a:t> Jakobus </a:t>
            </a:r>
            <a:r>
              <a:rPr lang="de-DE" sz="1200" dirty="0" err="1" smtClean="0"/>
              <a:t>Zebedäus</a:t>
            </a:r>
            <a:endParaRPr lang="de-DE" sz="1200" dirty="0"/>
          </a:p>
        </p:txBody>
      </p:sp>
      <p:sp>
        <p:nvSpPr>
          <p:cNvPr id="26" name="Textfeld 25"/>
          <p:cNvSpPr txBox="1"/>
          <p:nvPr/>
        </p:nvSpPr>
        <p:spPr>
          <a:xfrm>
            <a:off x="2051720" y="3717032"/>
            <a:ext cx="504056" cy="276999"/>
          </a:xfrm>
          <a:prstGeom prst="rect">
            <a:avLst/>
          </a:prstGeom>
          <a:noFill/>
        </p:spPr>
        <p:txBody>
          <a:bodyPr wrap="square" rtlCol="0">
            <a:spAutoFit/>
          </a:bodyPr>
          <a:lstStyle/>
          <a:p>
            <a:r>
              <a:rPr lang="de-DE" sz="1200" dirty="0" smtClean="0"/>
              <a:t>42</a:t>
            </a:r>
            <a:endParaRPr lang="de-DE" sz="1200" dirty="0"/>
          </a:p>
        </p:txBody>
      </p:sp>
      <p:sp>
        <p:nvSpPr>
          <p:cNvPr id="27" name="Textfeld 26"/>
          <p:cNvSpPr txBox="1"/>
          <p:nvPr/>
        </p:nvSpPr>
        <p:spPr>
          <a:xfrm>
            <a:off x="3995936" y="4077072"/>
            <a:ext cx="792088" cy="830997"/>
          </a:xfrm>
          <a:prstGeom prst="rect">
            <a:avLst/>
          </a:prstGeom>
          <a:noFill/>
        </p:spPr>
        <p:txBody>
          <a:bodyPr wrap="square" rtlCol="0">
            <a:spAutoFit/>
          </a:bodyPr>
          <a:lstStyle/>
          <a:p>
            <a:r>
              <a:rPr lang="de-DE" sz="1200" dirty="0" smtClean="0"/>
              <a:t>2. und  </a:t>
            </a:r>
            <a:br>
              <a:rPr lang="de-DE" sz="1200" dirty="0" smtClean="0"/>
            </a:br>
            <a:r>
              <a:rPr lang="de-DE" sz="1200" dirty="0" smtClean="0"/>
              <a:t>3. </a:t>
            </a:r>
            <a:r>
              <a:rPr lang="de-DE" sz="1200" dirty="0" err="1" smtClean="0"/>
              <a:t>Missi</a:t>
            </a:r>
            <a:r>
              <a:rPr lang="de-DE" sz="1200" dirty="0" smtClean="0"/>
              <a:t/>
            </a:r>
            <a:br>
              <a:rPr lang="de-DE" sz="1200" dirty="0" smtClean="0"/>
            </a:br>
            <a:r>
              <a:rPr lang="de-DE" sz="1200" dirty="0" err="1" smtClean="0"/>
              <a:t>ons</a:t>
            </a:r>
            <a:r>
              <a:rPr lang="de-DE" sz="1200" dirty="0" smtClean="0"/>
              <a:t>-</a:t>
            </a:r>
            <a:br>
              <a:rPr lang="de-DE" sz="1200" dirty="0" smtClean="0"/>
            </a:br>
            <a:r>
              <a:rPr lang="de-DE" sz="1200" dirty="0" smtClean="0"/>
              <a:t>reise</a:t>
            </a:r>
            <a:endParaRPr lang="de-DE" sz="1200" dirty="0"/>
          </a:p>
        </p:txBody>
      </p:sp>
      <p:sp>
        <p:nvSpPr>
          <p:cNvPr id="28" name="Textfeld 27"/>
          <p:cNvSpPr txBox="1"/>
          <p:nvPr/>
        </p:nvSpPr>
        <p:spPr>
          <a:xfrm>
            <a:off x="7020272" y="2636912"/>
            <a:ext cx="1728192" cy="276999"/>
          </a:xfrm>
          <a:prstGeom prst="rect">
            <a:avLst/>
          </a:prstGeom>
          <a:noFill/>
        </p:spPr>
        <p:txBody>
          <a:bodyPr wrap="square" rtlCol="0">
            <a:spAutoFit/>
          </a:bodyPr>
          <a:lstStyle/>
          <a:p>
            <a:r>
              <a:rPr lang="de-DE" sz="1200" dirty="0" smtClean="0"/>
              <a:t>Johannesoffenbarung</a:t>
            </a:r>
            <a:endParaRPr lang="de-DE" sz="1200" dirty="0"/>
          </a:p>
        </p:txBody>
      </p:sp>
      <p:sp>
        <p:nvSpPr>
          <p:cNvPr id="29" name="Textfeld 28"/>
          <p:cNvSpPr txBox="1"/>
          <p:nvPr/>
        </p:nvSpPr>
        <p:spPr>
          <a:xfrm>
            <a:off x="5364088" y="2996952"/>
            <a:ext cx="1440160" cy="276999"/>
          </a:xfrm>
          <a:prstGeom prst="rect">
            <a:avLst/>
          </a:prstGeom>
          <a:noFill/>
        </p:spPr>
        <p:txBody>
          <a:bodyPr wrap="square" rtlCol="0">
            <a:spAutoFit/>
          </a:bodyPr>
          <a:lstStyle/>
          <a:p>
            <a:r>
              <a:rPr lang="de-DE" sz="1200" dirty="0" smtClean="0"/>
              <a:t>Evangelien</a:t>
            </a:r>
            <a:endParaRPr lang="de-DE" sz="1200" dirty="0"/>
          </a:p>
        </p:txBody>
      </p:sp>
      <p:sp>
        <p:nvSpPr>
          <p:cNvPr id="30" name="Textfeld 29"/>
          <p:cNvSpPr txBox="1"/>
          <p:nvPr/>
        </p:nvSpPr>
        <p:spPr>
          <a:xfrm>
            <a:off x="5292080" y="4078813"/>
            <a:ext cx="720080" cy="1015663"/>
          </a:xfrm>
          <a:prstGeom prst="rect">
            <a:avLst/>
          </a:prstGeom>
          <a:noFill/>
        </p:spPr>
        <p:txBody>
          <a:bodyPr wrap="square" rtlCol="0">
            <a:spAutoFit/>
          </a:bodyPr>
          <a:lstStyle/>
          <a:p>
            <a:r>
              <a:rPr lang="de-DE" sz="1200" dirty="0" smtClean="0"/>
              <a:t>Marty</a:t>
            </a:r>
            <a:br>
              <a:rPr lang="de-DE" sz="1200" dirty="0" smtClean="0"/>
            </a:br>
            <a:r>
              <a:rPr lang="de-DE" sz="1200" dirty="0" err="1" smtClean="0"/>
              <a:t>rium</a:t>
            </a:r>
            <a:r>
              <a:rPr lang="de-DE" sz="1200" dirty="0" smtClean="0"/>
              <a:t> </a:t>
            </a:r>
            <a:br>
              <a:rPr lang="de-DE" sz="1200" dirty="0" smtClean="0"/>
            </a:br>
            <a:r>
              <a:rPr lang="de-DE" sz="1200" dirty="0" smtClean="0"/>
              <a:t>Petri </a:t>
            </a:r>
            <a:br>
              <a:rPr lang="de-DE" sz="1200" dirty="0" smtClean="0"/>
            </a:br>
            <a:r>
              <a:rPr lang="de-DE" sz="1200" dirty="0" smtClean="0"/>
              <a:t>und </a:t>
            </a:r>
            <a:br>
              <a:rPr lang="de-DE" sz="1200" dirty="0" smtClean="0"/>
            </a:br>
            <a:r>
              <a:rPr lang="de-DE" sz="1200" dirty="0" smtClean="0"/>
              <a:t>Pauli</a:t>
            </a:r>
            <a:endParaRPr lang="de-DE" sz="1200" dirty="0"/>
          </a:p>
        </p:txBody>
      </p:sp>
      <p:sp>
        <p:nvSpPr>
          <p:cNvPr id="31" name="Textfeld 30"/>
          <p:cNvSpPr txBox="1"/>
          <p:nvPr/>
        </p:nvSpPr>
        <p:spPr>
          <a:xfrm>
            <a:off x="5294330" y="3728065"/>
            <a:ext cx="357790" cy="276999"/>
          </a:xfrm>
          <a:prstGeom prst="rect">
            <a:avLst/>
          </a:prstGeom>
          <a:noFill/>
        </p:spPr>
        <p:txBody>
          <a:bodyPr wrap="none" rtlCol="0">
            <a:spAutoFit/>
          </a:bodyPr>
          <a:lstStyle/>
          <a:p>
            <a:r>
              <a:rPr lang="de-DE" sz="1200" dirty="0" smtClean="0"/>
              <a:t>64</a:t>
            </a:r>
            <a:endParaRPr lang="de-DE" sz="1200" dirty="0"/>
          </a:p>
        </p:txBody>
      </p:sp>
      <p:sp>
        <p:nvSpPr>
          <p:cNvPr id="32" name="Textfeld 31"/>
          <p:cNvSpPr txBox="1"/>
          <p:nvPr/>
        </p:nvSpPr>
        <p:spPr>
          <a:xfrm>
            <a:off x="5004048" y="2276872"/>
            <a:ext cx="2376264" cy="276999"/>
          </a:xfrm>
          <a:prstGeom prst="rect">
            <a:avLst/>
          </a:prstGeom>
          <a:noFill/>
        </p:spPr>
        <p:txBody>
          <a:bodyPr wrap="square" rtlCol="0">
            <a:spAutoFit/>
          </a:bodyPr>
          <a:lstStyle/>
          <a:p>
            <a:r>
              <a:rPr lang="de-DE" sz="1200" dirty="0" smtClean="0"/>
              <a:t>Briefe der Paulusschule</a:t>
            </a:r>
            <a:endParaRPr lang="de-DE" sz="1200" dirty="0"/>
          </a:p>
        </p:txBody>
      </p:sp>
      <p:sp>
        <p:nvSpPr>
          <p:cNvPr id="33" name="Textfeld 32"/>
          <p:cNvSpPr txBox="1"/>
          <p:nvPr/>
        </p:nvSpPr>
        <p:spPr>
          <a:xfrm>
            <a:off x="5436096" y="1999873"/>
            <a:ext cx="1944216" cy="276999"/>
          </a:xfrm>
          <a:prstGeom prst="rect">
            <a:avLst/>
          </a:prstGeom>
          <a:noFill/>
        </p:spPr>
        <p:txBody>
          <a:bodyPr wrap="square" rtlCol="0">
            <a:spAutoFit/>
          </a:bodyPr>
          <a:lstStyle/>
          <a:p>
            <a:r>
              <a:rPr lang="de-DE" sz="1200" dirty="0" smtClean="0"/>
              <a:t>Katholische Briefe</a:t>
            </a:r>
            <a:endParaRPr lang="de-DE" sz="1200" dirty="0"/>
          </a:p>
        </p:txBody>
      </p:sp>
      <p:sp>
        <p:nvSpPr>
          <p:cNvPr id="34" name="Textfeld 33"/>
          <p:cNvSpPr txBox="1"/>
          <p:nvPr/>
        </p:nvSpPr>
        <p:spPr>
          <a:xfrm>
            <a:off x="4716016" y="4077072"/>
            <a:ext cx="792088" cy="830997"/>
          </a:xfrm>
          <a:prstGeom prst="rect">
            <a:avLst/>
          </a:prstGeom>
          <a:noFill/>
        </p:spPr>
        <p:txBody>
          <a:bodyPr wrap="square" rtlCol="0">
            <a:spAutoFit/>
          </a:bodyPr>
          <a:lstStyle/>
          <a:p>
            <a:r>
              <a:rPr lang="de-DE" sz="1200" dirty="0" smtClean="0"/>
              <a:t>Marty-</a:t>
            </a:r>
            <a:br>
              <a:rPr lang="de-DE" sz="1200" dirty="0" smtClean="0"/>
            </a:br>
            <a:r>
              <a:rPr lang="de-DE" sz="1200" dirty="0" err="1" smtClean="0"/>
              <a:t>rium</a:t>
            </a:r>
            <a:r>
              <a:rPr lang="de-DE" sz="1200" dirty="0" smtClean="0"/>
              <a:t> </a:t>
            </a:r>
            <a:br>
              <a:rPr lang="de-DE" sz="1200" dirty="0" smtClean="0"/>
            </a:br>
            <a:r>
              <a:rPr lang="de-DE" sz="1200" dirty="0" smtClean="0"/>
              <a:t>Jako-</a:t>
            </a:r>
            <a:br>
              <a:rPr lang="de-DE" sz="1200" dirty="0" smtClean="0"/>
            </a:br>
            <a:r>
              <a:rPr lang="de-DE" sz="1200" dirty="0" smtClean="0"/>
              <a:t>bi</a:t>
            </a:r>
            <a:endParaRPr lang="de-DE" sz="1200" dirty="0"/>
          </a:p>
        </p:txBody>
      </p:sp>
      <p:sp>
        <p:nvSpPr>
          <p:cNvPr id="35" name="Textfeld 34"/>
          <p:cNvSpPr txBox="1"/>
          <p:nvPr/>
        </p:nvSpPr>
        <p:spPr>
          <a:xfrm>
            <a:off x="4716016" y="3717032"/>
            <a:ext cx="1512168" cy="276999"/>
          </a:xfrm>
          <a:prstGeom prst="rect">
            <a:avLst/>
          </a:prstGeom>
          <a:noFill/>
        </p:spPr>
        <p:txBody>
          <a:bodyPr wrap="square" rtlCol="0">
            <a:spAutoFit/>
          </a:bodyPr>
          <a:lstStyle/>
          <a:p>
            <a:r>
              <a:rPr lang="de-DE" sz="1200" dirty="0" smtClean="0"/>
              <a:t>62</a:t>
            </a:r>
            <a:endParaRPr lang="de-DE" sz="1200" dirty="0"/>
          </a:p>
        </p:txBody>
      </p:sp>
      <p:sp>
        <p:nvSpPr>
          <p:cNvPr id="36" name="Textfeld 35"/>
          <p:cNvSpPr txBox="1"/>
          <p:nvPr/>
        </p:nvSpPr>
        <p:spPr>
          <a:xfrm>
            <a:off x="5796136" y="4149080"/>
            <a:ext cx="648072" cy="646331"/>
          </a:xfrm>
          <a:prstGeom prst="rect">
            <a:avLst/>
          </a:prstGeom>
          <a:noFill/>
        </p:spPr>
        <p:txBody>
          <a:bodyPr wrap="square" rtlCol="0">
            <a:spAutoFit/>
          </a:bodyPr>
          <a:lstStyle/>
          <a:p>
            <a:r>
              <a:rPr lang="de-DE" sz="1200" dirty="0" err="1" smtClean="0"/>
              <a:t>Jüdi</a:t>
            </a:r>
            <a:r>
              <a:rPr lang="de-DE" sz="1200" dirty="0" smtClean="0"/>
              <a:t>-scher Krieg</a:t>
            </a:r>
            <a:endParaRPr lang="de-DE" sz="1200" dirty="0"/>
          </a:p>
        </p:txBody>
      </p:sp>
      <p:sp>
        <p:nvSpPr>
          <p:cNvPr id="37" name="Textfeld 36"/>
          <p:cNvSpPr txBox="1"/>
          <p:nvPr/>
        </p:nvSpPr>
        <p:spPr>
          <a:xfrm>
            <a:off x="5724128" y="3717032"/>
            <a:ext cx="720080" cy="276999"/>
          </a:xfrm>
          <a:prstGeom prst="rect">
            <a:avLst/>
          </a:prstGeom>
          <a:noFill/>
        </p:spPr>
        <p:txBody>
          <a:bodyPr wrap="square" rtlCol="0">
            <a:spAutoFit/>
          </a:bodyPr>
          <a:lstStyle/>
          <a:p>
            <a:r>
              <a:rPr lang="de-DE" sz="1200" dirty="0" smtClean="0"/>
              <a:t>66-70</a:t>
            </a:r>
            <a:endParaRPr lang="de-DE" sz="1200" dirty="0"/>
          </a:p>
        </p:txBody>
      </p:sp>
      <p:sp>
        <p:nvSpPr>
          <p:cNvPr id="38" name="Pfeil nach rechts 37"/>
          <p:cNvSpPr/>
          <p:nvPr/>
        </p:nvSpPr>
        <p:spPr>
          <a:xfrm>
            <a:off x="1259632" y="5013176"/>
            <a:ext cx="4536504" cy="6480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9" name="Textfeld 38"/>
          <p:cNvSpPr txBox="1"/>
          <p:nvPr/>
        </p:nvSpPr>
        <p:spPr>
          <a:xfrm>
            <a:off x="1691680" y="5157192"/>
            <a:ext cx="3024336" cy="276999"/>
          </a:xfrm>
          <a:prstGeom prst="rect">
            <a:avLst/>
          </a:prstGeom>
          <a:noFill/>
        </p:spPr>
        <p:txBody>
          <a:bodyPr wrap="square" rtlCol="0">
            <a:spAutoFit/>
          </a:bodyPr>
          <a:lstStyle/>
          <a:p>
            <a:r>
              <a:rPr lang="de-DE" sz="1200" dirty="0" smtClean="0">
                <a:solidFill>
                  <a:srgbClr val="002060"/>
                </a:solidFill>
              </a:rPr>
              <a:t>Die Urgemeinde von Jerusalem</a:t>
            </a:r>
            <a:endParaRPr lang="de-DE" sz="1200" dirty="0">
              <a:solidFill>
                <a:srgbClr val="002060"/>
              </a:solidFill>
            </a:endParaRPr>
          </a:p>
        </p:txBody>
      </p:sp>
      <p:sp>
        <p:nvSpPr>
          <p:cNvPr id="40" name="Pfeil nach rechts 39"/>
          <p:cNvSpPr/>
          <p:nvPr/>
        </p:nvSpPr>
        <p:spPr>
          <a:xfrm>
            <a:off x="2195736" y="5589240"/>
            <a:ext cx="6552728" cy="5760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1" name="Textfeld 40"/>
          <p:cNvSpPr txBox="1"/>
          <p:nvPr/>
        </p:nvSpPr>
        <p:spPr>
          <a:xfrm>
            <a:off x="4067944" y="5733256"/>
            <a:ext cx="2160240" cy="276999"/>
          </a:xfrm>
          <a:prstGeom prst="rect">
            <a:avLst/>
          </a:prstGeom>
          <a:noFill/>
        </p:spPr>
        <p:txBody>
          <a:bodyPr wrap="square" rtlCol="0">
            <a:spAutoFit/>
          </a:bodyPr>
          <a:lstStyle/>
          <a:p>
            <a:r>
              <a:rPr lang="de-DE" sz="1200" dirty="0" smtClean="0">
                <a:solidFill>
                  <a:srgbClr val="002060"/>
                </a:solidFill>
              </a:rPr>
              <a:t>Die Gemeinde von Antiochia</a:t>
            </a:r>
            <a:endParaRPr lang="de-DE" sz="1200" dirty="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downRigh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5"/>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34"/>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30"/>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36"/>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3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12"/>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grpId="0" nodeType="clickEffect">
                                  <p:stCondLst>
                                    <p:cond delay="0"/>
                                  </p:stCondLst>
                                  <p:childTnLst>
                                    <p:set>
                                      <p:cBhvr>
                                        <p:cTn id="77" dur="1" fill="hold">
                                          <p:stCondLst>
                                            <p:cond delay="0"/>
                                          </p:stCondLst>
                                        </p:cTn>
                                        <p:tgtEl>
                                          <p:spTgt spid="13"/>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 presetClass="entr" presetSubtype="0" fill="hold" grpId="0" nodeType="clickEffect">
                                  <p:stCondLst>
                                    <p:cond delay="0"/>
                                  </p:stCondLst>
                                  <p:childTnLst>
                                    <p:set>
                                      <p:cBhvr>
                                        <p:cTn id="85" dur="1" fill="hold">
                                          <p:stCondLst>
                                            <p:cond delay="0"/>
                                          </p:stCondLst>
                                        </p:cTn>
                                        <p:tgtEl>
                                          <p:spTgt spid="33"/>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grpId="0" nodeType="clickEffect">
                                  <p:stCondLst>
                                    <p:cond delay="0"/>
                                  </p:stCondLst>
                                  <p:childTnLst>
                                    <p:set>
                                      <p:cBhvr>
                                        <p:cTn id="89" dur="1" fill="hold">
                                          <p:stCondLst>
                                            <p:cond delay="0"/>
                                          </p:stCondLst>
                                        </p:cTn>
                                        <p:tgtEl>
                                          <p:spTgt spid="28"/>
                                        </p:tgtEl>
                                        <p:attrNameLst>
                                          <p:attrName>style.visibility</p:attrName>
                                        </p:attrNameLst>
                                      </p:cBhvr>
                                      <p:to>
                                        <p:strVal val="visible"/>
                                      </p:to>
                                    </p:set>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29"/>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18" presetClass="entr" presetSubtype="6" fill="hold" grpId="0" nodeType="click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strips(downRight)">
                                      <p:cBhvr>
                                        <p:cTn id="98" dur="2000"/>
                                        <p:tgtEl>
                                          <p:spTgt spid="38"/>
                                        </p:tgtEl>
                                      </p:cBhvr>
                                    </p:animEffect>
                                  </p:childTnLst>
                                </p:cTn>
                              </p:par>
                              <p:par>
                                <p:cTn id="99" presetID="1" presetClass="entr" presetSubtype="0" fill="hold" grpId="0" nodeType="withEffect">
                                  <p:stCondLst>
                                    <p:cond delay="0"/>
                                  </p:stCondLst>
                                  <p:childTnLst>
                                    <p:set>
                                      <p:cBhvr>
                                        <p:cTn id="100" dur="1" fill="hold">
                                          <p:stCondLst>
                                            <p:cond delay="0"/>
                                          </p:stCondLst>
                                        </p:cTn>
                                        <p:tgtEl>
                                          <p:spTgt spid="39"/>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8" presetClass="entr" presetSubtype="6" fill="hold" grpId="0" nodeType="click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strips(downRight)">
                                      <p:cBhvr>
                                        <p:cTn id="105" dur="2000"/>
                                        <p:tgtEl>
                                          <p:spTgt spid="40"/>
                                        </p:tgtEl>
                                      </p:cBhvr>
                                    </p:animEffect>
                                  </p:childTnLst>
                                </p:cTn>
                              </p:par>
                              <p:par>
                                <p:cTn id="106" presetID="1" presetClass="entr" presetSubtype="0" fill="hold" grpId="0" nodeType="withEffect">
                                  <p:stCondLst>
                                    <p:cond delay="0"/>
                                  </p:stCondLst>
                                  <p:childTnLst>
                                    <p:set>
                                      <p:cBhvr>
                                        <p:cTn id="107"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5" grpId="0"/>
      <p:bldP spid="16" grpId="0"/>
      <p:bldP spid="17" grpId="0"/>
      <p:bldP spid="18" grpId="0"/>
      <p:bldP spid="19" grpId="0"/>
      <p:bldP spid="20" grpId="0"/>
      <p:bldP spid="22"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animBg="1"/>
      <p:bldP spid="39" grpId="0"/>
      <p:bldP spid="40" grpId="0" animBg="1"/>
      <p:bldP spid="41"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11. Orientierung am Ursprung</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80</a:t>
            </a:fld>
            <a:endParaRPr lang="de-DE"/>
          </a:p>
        </p:txBody>
      </p:sp>
      <p:sp>
        <p:nvSpPr>
          <p:cNvPr id="7" name="Inhaltsplatzhalter 6"/>
          <p:cNvSpPr>
            <a:spLocks noGrp="1"/>
          </p:cNvSpPr>
          <p:nvPr>
            <p:ph sz="quarter" idx="1"/>
          </p:nvPr>
        </p:nvSpPr>
        <p:spPr/>
        <p:txBody>
          <a:bodyPr>
            <a:normAutofit/>
          </a:bodyPr>
          <a:lstStyle/>
          <a:p>
            <a:r>
              <a:rPr lang="pt-BR" dirty="0" smtClean="0"/>
              <a:t>Gal 6,16</a:t>
            </a:r>
            <a:br>
              <a:rPr lang="pt-BR" dirty="0" smtClean="0"/>
            </a:br>
            <a:r>
              <a:rPr lang="de-DE" dirty="0" smtClean="0"/>
              <a:t>Friede und Erbarmen über alle, die sich an diese </a:t>
            </a:r>
            <a:r>
              <a:rPr lang="de-DE" smtClean="0"/>
              <a:t>Richtschnur halten, </a:t>
            </a:r>
            <a:r>
              <a:rPr lang="de-DE" dirty="0" smtClean="0"/>
              <a:t>und über das </a:t>
            </a:r>
            <a:r>
              <a:rPr lang="de-DE" smtClean="0"/>
              <a:t>Israel Gottes.</a:t>
            </a:r>
            <a:endParaRPr lang="pt-BR"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l"/>
            <a:r>
              <a:rPr lang="de-DE" sz="2400" dirty="0" smtClean="0">
                <a:solidFill>
                  <a:srgbClr val="002060"/>
                </a:solidFill>
              </a:rPr>
              <a:t>2. Die Quellen</a:t>
            </a:r>
            <a:endParaRPr lang="de-DE" sz="2400" dirty="0">
              <a:solidFill>
                <a:srgbClr val="002060"/>
              </a:solidFill>
            </a:endParaRPr>
          </a:p>
        </p:txBody>
      </p:sp>
      <p:sp>
        <p:nvSpPr>
          <p:cNvPr id="5" name="Fußzeilenplatzhalter 4"/>
          <p:cNvSpPr>
            <a:spLocks noGrp="1"/>
          </p:cNvSpPr>
          <p:nvPr>
            <p:ph type="ftr" sz="quarter" idx="11"/>
          </p:nvPr>
        </p:nvSpPr>
        <p:spPr/>
        <p:txBody>
          <a:bodyPr/>
          <a:lstStyle/>
          <a:p>
            <a:pPr algn="l"/>
            <a:r>
              <a:rPr lang="de-DE" dirty="0" smtClean="0"/>
              <a:t>Söding, Geschichte des Urchristentums SS 2012</a:t>
            </a:r>
            <a:endParaRPr lang="de-DE" dirty="0"/>
          </a:p>
        </p:txBody>
      </p:sp>
      <p:sp>
        <p:nvSpPr>
          <p:cNvPr id="4" name="Foliennummernplatzhalter 3"/>
          <p:cNvSpPr>
            <a:spLocks noGrp="1"/>
          </p:cNvSpPr>
          <p:nvPr>
            <p:ph type="sldNum" sz="quarter" idx="12"/>
          </p:nvPr>
        </p:nvSpPr>
        <p:spPr/>
        <p:txBody>
          <a:bodyPr>
            <a:normAutofit/>
          </a:bodyPr>
          <a:lstStyle/>
          <a:p>
            <a:fld id="{C48A6451-F498-4C03-8472-9856D35F82F5}" type="slidenum">
              <a:rPr lang="de-DE" smtClean="0"/>
              <a:pPr/>
              <a:t>9</a:t>
            </a:fld>
            <a:endParaRPr lang="de-DE"/>
          </a:p>
        </p:txBody>
      </p:sp>
      <p:sp>
        <p:nvSpPr>
          <p:cNvPr id="6" name="Inhaltsplatzhalter 5"/>
          <p:cNvSpPr>
            <a:spLocks noGrp="1"/>
          </p:cNvSpPr>
          <p:nvPr>
            <p:ph sz="half" idx="1"/>
          </p:nvPr>
        </p:nvSpPr>
        <p:spPr>
          <a:xfrm>
            <a:off x="301752" y="1483576"/>
            <a:ext cx="4038600" cy="4681728"/>
          </a:xfrm>
        </p:spPr>
        <p:txBody>
          <a:bodyPr>
            <a:normAutofit fontScale="62500" lnSpcReduction="20000"/>
          </a:bodyPr>
          <a:lstStyle/>
          <a:p>
            <a:r>
              <a:rPr lang="de-DE" dirty="0" smtClean="0"/>
              <a:t>Apg 18</a:t>
            </a:r>
            <a:br>
              <a:rPr lang="de-DE" dirty="0" smtClean="0"/>
            </a:br>
            <a:r>
              <a:rPr lang="de-DE" baseline="30000" dirty="0" smtClean="0"/>
              <a:t>12</a:t>
            </a:r>
            <a:r>
              <a:rPr lang="de-DE" dirty="0" smtClean="0"/>
              <a:t>Als aber Gallio Prokonsul von Achaia war, traten die Juden einmütig gegen Paulus auf und führten ihn vor den Richterstuhl </a:t>
            </a:r>
            <a:r>
              <a:rPr lang="de-DE" baseline="30000" dirty="0" smtClean="0"/>
              <a:t>13</a:t>
            </a:r>
            <a:r>
              <a:rPr lang="de-DE" dirty="0" smtClean="0"/>
              <a:t>und sagten: „Gegen das Gesetz überredet dieser die Menschen, Gott zu verehren.“</a:t>
            </a:r>
            <a:br>
              <a:rPr lang="de-DE" dirty="0" smtClean="0"/>
            </a:br>
            <a:r>
              <a:rPr lang="de-DE" baseline="30000" dirty="0" smtClean="0"/>
              <a:t>14</a:t>
            </a:r>
            <a:r>
              <a:rPr lang="de-DE" dirty="0" smtClean="0"/>
              <a:t>Als aber Paulus den Mund öffnen wollte, sagte Gallio zu den Juden: „Läge hier ein Unrecht oder ein schweres Verbrechen vor, ihr Juden, geböte es die Ordnung, euch anzuhören. </a:t>
            </a:r>
            <a:r>
              <a:rPr lang="de-DE" baseline="30000" dirty="0" smtClean="0"/>
              <a:t>15</a:t>
            </a:r>
            <a:r>
              <a:rPr lang="de-DE" dirty="0" smtClean="0"/>
              <a:t>Wenn es aber Streitigkeiten über Lehre und Namen und das Gesetz bei euch gibt, seht ihr zu! Darüber will ich nicht Richter sein.“ </a:t>
            </a:r>
            <a:r>
              <a:rPr lang="de-DE" baseline="30000" dirty="0" smtClean="0"/>
              <a:t>16</a:t>
            </a:r>
            <a:r>
              <a:rPr lang="de-DE" dirty="0" smtClean="0"/>
              <a:t>Und er wies sie fort vom Richterstuhl. </a:t>
            </a:r>
            <a:r>
              <a:rPr lang="de-DE" baseline="30000" dirty="0" smtClean="0"/>
              <a:t>17 </a:t>
            </a:r>
            <a:r>
              <a:rPr lang="de-DE" dirty="0" smtClean="0"/>
              <a:t>Da griffen alle </a:t>
            </a:r>
            <a:r>
              <a:rPr lang="de-DE" dirty="0" err="1" smtClean="0"/>
              <a:t>Sosthenes</a:t>
            </a:r>
            <a:r>
              <a:rPr lang="de-DE" dirty="0" smtClean="0"/>
              <a:t>, den Synagogenvorsteher, und verprügelten ihn vor dem Richterstuhl, und nichts davon kümmerte Gallio.</a:t>
            </a:r>
          </a:p>
        </p:txBody>
      </p:sp>
      <p:sp>
        <p:nvSpPr>
          <p:cNvPr id="8" name="Inhaltsplatzhalter 7"/>
          <p:cNvSpPr>
            <a:spLocks noGrp="1"/>
          </p:cNvSpPr>
          <p:nvPr>
            <p:ph sz="half" idx="2"/>
          </p:nvPr>
        </p:nvSpPr>
        <p:spPr/>
        <p:txBody>
          <a:bodyPr>
            <a:normAutofit fontScale="62500" lnSpcReduction="20000"/>
          </a:bodyPr>
          <a:lstStyle/>
          <a:p>
            <a:endParaRPr lang="de-DE" dirty="0"/>
          </a:p>
        </p:txBody>
      </p:sp>
      <p:pic>
        <p:nvPicPr>
          <p:cNvPr id="9" name="Inhaltsplatzhalter 10" descr="ancient-corinth-bema.jpg"/>
          <p:cNvPicPr>
            <a:picLocks noChangeAspect="1"/>
          </p:cNvPicPr>
          <p:nvPr/>
        </p:nvPicPr>
        <p:blipFill>
          <a:blip r:embed="rId2" cstate="print"/>
          <a:stretch>
            <a:fillRect/>
          </a:stretch>
        </p:blipFill>
        <p:spPr>
          <a:xfrm>
            <a:off x="4959848" y="1412777"/>
            <a:ext cx="2912117" cy="1944216"/>
          </a:xfrm>
          <a:prstGeom prst="rect">
            <a:avLst/>
          </a:prstGeom>
        </p:spPr>
      </p:pic>
      <p:sp>
        <p:nvSpPr>
          <p:cNvPr id="10" name="Textfeld 9"/>
          <p:cNvSpPr txBox="1"/>
          <p:nvPr/>
        </p:nvSpPr>
        <p:spPr>
          <a:xfrm>
            <a:off x="4860032" y="3284984"/>
            <a:ext cx="3096344" cy="276999"/>
          </a:xfrm>
          <a:prstGeom prst="rect">
            <a:avLst/>
          </a:prstGeom>
          <a:noFill/>
        </p:spPr>
        <p:txBody>
          <a:bodyPr wrap="square" rtlCol="0">
            <a:spAutoFit/>
          </a:bodyPr>
          <a:lstStyle/>
          <a:p>
            <a:r>
              <a:rPr lang="de-DE" sz="1200" dirty="0" smtClean="0"/>
              <a:t>Die Richtstätte auf dem Forum von Korinth</a:t>
            </a:r>
            <a:endParaRPr lang="de-DE" sz="1200" dirty="0"/>
          </a:p>
        </p:txBody>
      </p:sp>
      <p:pic>
        <p:nvPicPr>
          <p:cNvPr id="11" name="lightboxImage" descr="http://holylandarchive.com/photos_src/GCTCDLAR15_800.jpg"/>
          <p:cNvPicPr>
            <a:picLocks noChangeAspect="1" noChangeArrowheads="1"/>
          </p:cNvPicPr>
          <p:nvPr/>
        </p:nvPicPr>
        <p:blipFill>
          <a:blip r:embed="rId3" r:link="rId4" cstate="print"/>
          <a:srcRect/>
          <a:stretch>
            <a:fillRect/>
          </a:stretch>
        </p:blipFill>
        <p:spPr bwMode="auto">
          <a:xfrm>
            <a:off x="4972642" y="3861048"/>
            <a:ext cx="3134308" cy="2088232"/>
          </a:xfrm>
          <a:prstGeom prst="rect">
            <a:avLst/>
          </a:prstGeom>
          <a:noFill/>
          <a:ln w="9525">
            <a:noFill/>
            <a:miter lim="800000"/>
            <a:headEnd/>
            <a:tailEnd/>
          </a:ln>
        </p:spPr>
      </p:pic>
      <p:sp>
        <p:nvSpPr>
          <p:cNvPr id="12" name="Textfeld 11"/>
          <p:cNvSpPr txBox="1"/>
          <p:nvPr/>
        </p:nvSpPr>
        <p:spPr>
          <a:xfrm>
            <a:off x="4901072" y="3656057"/>
            <a:ext cx="5143536" cy="276999"/>
          </a:xfrm>
          <a:prstGeom prst="rect">
            <a:avLst/>
          </a:prstGeom>
          <a:noFill/>
        </p:spPr>
        <p:txBody>
          <a:bodyPr wrap="square" rtlCol="0">
            <a:spAutoFit/>
          </a:bodyPr>
          <a:lstStyle/>
          <a:p>
            <a:r>
              <a:rPr lang="de-DE" sz="1200" dirty="0" smtClean="0"/>
              <a:t>Die Gallio-Inschrift in Delphi</a:t>
            </a:r>
            <a:endParaRPr lang="de-DE" sz="1200" dirty="0"/>
          </a:p>
        </p:txBody>
      </p:sp>
      <p:sp>
        <p:nvSpPr>
          <p:cNvPr id="13" name="Rectangle 6"/>
          <p:cNvSpPr>
            <a:spLocks noChangeArrowheads="1"/>
          </p:cNvSpPr>
          <p:nvPr/>
        </p:nvSpPr>
        <p:spPr bwMode="auto">
          <a:xfrm>
            <a:off x="6012160" y="4721203"/>
            <a:ext cx="1152128" cy="507997"/>
          </a:xfrm>
          <a:prstGeom prst="rect">
            <a:avLst/>
          </a:prstGeom>
          <a:noFill/>
          <a:ln w="25400">
            <a:solidFill>
              <a:srgbClr val="FFFFFF"/>
            </a:solidFill>
            <a:miter lim="800000"/>
            <a:headEnd/>
            <a:tailEnd/>
          </a:ln>
        </p:spPr>
        <p:txBody>
          <a:bodyPr wrap="none" anchor="ctr"/>
          <a:lstStyle/>
          <a:p>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ppt_x</p:attrName>
                                        </p:attrNameLst>
                                      </p:cBhvr>
                                      <p:tavLst>
                                        <p:tav tm="0">
                                          <p:val>
                                            <p:strVal val="#ppt_x-.2"/>
                                          </p:val>
                                        </p:tav>
                                        <p:tav tm="100000">
                                          <p:val>
                                            <p:strVal val="#ppt_x"/>
                                          </p:val>
                                        </p:tav>
                                      </p:tavLst>
                                    </p:anim>
                                    <p:anim calcmode="lin" valueType="num">
                                      <p:cBhvr>
                                        <p:cTn id="20"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ronus">
  <a:themeElements>
    <a:clrScheme name="Benutzerdefiniert 156">
      <a:dk1>
        <a:srgbClr val="FFFFFF"/>
      </a:dk1>
      <a:lt1>
        <a:sysClr val="window" lastClr="FFFFFF"/>
      </a:lt1>
      <a:dk2>
        <a:srgbClr val="646B86"/>
      </a:dk2>
      <a:lt2>
        <a:srgbClr val="C5D1D7"/>
      </a:lt2>
      <a:accent1>
        <a:srgbClr val="FFFFFF"/>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RubFlama">
      <a:majorFont>
        <a:latin typeface="RubFlama"/>
        <a:ea typeface=""/>
        <a:cs typeface=""/>
      </a:majorFont>
      <a:minorFont>
        <a:latin typeface="RubFlama"/>
        <a:ea typeface=""/>
        <a:cs typeface=""/>
      </a:minorFont>
    </a:fontScheme>
    <a:fmtScheme name="Cronus">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0</TotalTime>
  <Words>1998</Words>
  <Application>Microsoft Office PowerPoint</Application>
  <PresentationFormat>Bildschirmpräsentation (4:3)</PresentationFormat>
  <Paragraphs>472</Paragraphs>
  <Slides>80</Slides>
  <Notes>1</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80</vt:i4>
      </vt:variant>
    </vt:vector>
  </HeadingPairs>
  <TitlesOfParts>
    <vt:vector size="88" baseType="lpstr">
      <vt:lpstr>Arial</vt:lpstr>
      <vt:lpstr>RubFlama</vt:lpstr>
      <vt:lpstr>Wingdings 2</vt:lpstr>
      <vt:lpstr>Wingdings</vt:lpstr>
      <vt:lpstr>Bwgrkl</vt:lpstr>
      <vt:lpstr>Verdana</vt:lpstr>
      <vt:lpstr>Calibri</vt:lpstr>
      <vt:lpstr>Cronus</vt:lpstr>
      <vt:lpstr>Aufbruch ins Weite</vt:lpstr>
      <vt:lpstr>1. Das Thema und die Methode</vt:lpstr>
      <vt:lpstr>1. Das Thema und die Methode</vt:lpstr>
      <vt:lpstr>1. Das Thema und die Methode</vt:lpstr>
      <vt:lpstr>1. Das Thema und die Methode</vt:lpstr>
      <vt:lpstr>1. Das Thema und die Methode</vt:lpstr>
      <vt:lpstr>2. Die Quellen</vt:lpstr>
      <vt:lpstr>2. Die Quellen</vt:lpstr>
      <vt:lpstr>2. Die Quellen</vt:lpstr>
      <vt:lpstr>3. Der Rahmen: Juden und Christen im Imperium Romanum</vt:lpstr>
      <vt:lpstr>3. Der Rahmen: Juden und Heiden im Imperium Romanum</vt:lpstr>
      <vt:lpstr>3. Der Rahmen: Juden und Christen im Imperium Romanum</vt:lpstr>
      <vt:lpstr>3. Der Rahmen: Juden und Christen im Imperium Romanum</vt:lpstr>
      <vt:lpstr>3. Der Rahmen: Juden und Christen im Imperium Romanum</vt:lpstr>
      <vt:lpstr>3. Der Rahmen: Juden und Christen im Imperium Romanum</vt:lpstr>
      <vt:lpstr>3. Der Rahmen: Juden und Christen im Imperium Romanum</vt:lpstr>
      <vt:lpstr>3. Der Rahmen: Juden und Christen im Imperium Romanum</vt:lpstr>
      <vt:lpstr>3. Der Rahmen: Juden und Christen im Imperium Romanum</vt:lpstr>
      <vt:lpstr>4. Die Anfange: Jesus – Ostern – Pfingsten</vt:lpstr>
      <vt:lpstr>4. Die Anfange: Jesus – Ostern – Pfingsten</vt:lpstr>
      <vt:lpstr>4. Die Anfange: Jesus – Ostern – Pfingsten</vt:lpstr>
      <vt:lpstr>4. Die Anfange: Jesus – Ostern – Pfingsten</vt:lpstr>
      <vt:lpstr>4. Die Anfange: Jesus – Ostern – Pfingsten</vt:lpstr>
      <vt:lpstr>4. Die Anfange: Jesus – Ostern – Pfingsten</vt:lpstr>
      <vt:lpstr>4. Die Anfange: Jesus – Ostern – Pfingsten</vt:lpstr>
      <vt:lpstr>5. Die Urgemeinde in Jerusalem</vt:lpstr>
      <vt:lpstr>5. Die Urgemeinde in Jerusalem</vt:lpstr>
      <vt:lpstr>5. Die Urgemeinde in Jerusalem</vt:lpstr>
      <vt:lpstr>5. Die Urgemeinde in Jerusalem</vt:lpstr>
      <vt:lpstr>5. Die Urgemeinde in Jerusalem</vt:lpstr>
      <vt:lpstr>5. Die Urgemeinde in Jerusalem</vt:lpstr>
      <vt:lpstr>5. Die Urgemeinde in Jerusalem</vt:lpstr>
      <vt:lpstr>5. Die Urgemeinde in Jerusalem</vt:lpstr>
      <vt:lpstr>6. Das Apostelkonzil</vt:lpstr>
      <vt:lpstr>6. Das Apostelkonzil</vt:lpstr>
      <vt:lpstr>2. Provokationen</vt:lpstr>
      <vt:lpstr>6. Das Apostelkonzil</vt:lpstr>
      <vt:lpstr>6. Das Apostelkonzil</vt:lpstr>
      <vt:lpstr>6. Das Apostelkonzil</vt:lpstr>
      <vt:lpstr>7. Die Mission in Judäa und Samaria </vt:lpstr>
      <vt:lpstr>7. Die Mission in Judäa und Samaria </vt:lpstr>
      <vt:lpstr>7. Die Mission in Judäa und Samaria </vt:lpstr>
      <vt:lpstr>8. Die Schlüsselstellung der Kirche von Antiochia </vt:lpstr>
      <vt:lpstr>8. Die Schlüsselstellung der Kirche von Antiochia </vt:lpstr>
      <vt:lpstr>8. Die Schlüsselstellung der Kirche von Antiochia </vt:lpstr>
      <vt:lpstr>9. Die Missionsreisen des Paulus</vt:lpstr>
      <vt:lpstr>9. Die Missionsreisen des Paulus</vt:lpstr>
      <vt:lpstr>9. Die Missionsreisen des Paulus</vt:lpstr>
      <vt:lpstr>9. Die Missionsreisen des Paulus</vt:lpstr>
      <vt:lpstr>9. Die Missionsreisen des Paulus</vt:lpstr>
      <vt:lpstr>10. Rom</vt:lpstr>
      <vt:lpstr>10. Rom</vt:lpstr>
      <vt:lpstr>10. Rom</vt:lpstr>
      <vt:lpstr>10. Rom</vt:lpstr>
      <vt:lpstr>10. Rom</vt:lpstr>
      <vt:lpstr>10. Rom</vt:lpstr>
      <vt:lpstr>10. Rom</vt:lpstr>
      <vt:lpstr>10. Rom</vt:lpstr>
      <vt:lpstr>10. Rom</vt:lpstr>
      <vt:lpstr>10. Rom</vt:lpstr>
      <vt:lpstr>10. Rom</vt:lpstr>
      <vt:lpstr>10. Rom</vt:lpstr>
      <vt:lpstr>10. Rom</vt:lpstr>
      <vt:lpstr>10. Rom</vt:lpstr>
      <vt:lpstr>10. Rom</vt:lpstr>
      <vt:lpstr>10. Rom</vt:lpstr>
      <vt:lpstr>10. Rom</vt:lpstr>
      <vt:lpstr>10. Rom</vt:lpstr>
      <vt:lpstr>10. Rom</vt:lpstr>
      <vt:lpstr>10. Rom</vt:lpstr>
      <vt:lpstr>10. Rom</vt:lpstr>
      <vt:lpstr>10. Rom</vt:lpstr>
      <vt:lpstr>10. Rom</vt:lpstr>
      <vt:lpstr>10. Rom</vt:lpstr>
      <vt:lpstr>10. Rom</vt:lpstr>
      <vt:lpstr>10. Rom</vt:lpstr>
      <vt:lpstr>10. Rom</vt:lpstr>
      <vt:lpstr>10. Rom</vt:lpstr>
      <vt:lpstr>10. Rom</vt:lpstr>
      <vt:lpstr>11. Orientierung am Ursprung</vt:lpstr>
    </vt:vector>
  </TitlesOfParts>
  <Company>Acer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Aufbruch ins Weite</dc:title>
  <dc:creator>Valued Acer Customer</dc:creator>
  <cp:lastModifiedBy>Valued Acer Customer</cp:lastModifiedBy>
  <cp:revision>143</cp:revision>
  <dcterms:created xsi:type="dcterms:W3CDTF">2012-03-31T09:22:41Z</dcterms:created>
  <dcterms:modified xsi:type="dcterms:W3CDTF">2012-07-02T10:43:29Z</dcterms:modified>
</cp:coreProperties>
</file>