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1"/>
  </p:sldMasterIdLst>
  <p:notesMasterIdLst>
    <p:notesMasterId r:id="rId25"/>
  </p:notesMasterIdLst>
  <p:handoutMasterIdLst>
    <p:handoutMasterId r:id="rId26"/>
  </p:handoutMasterIdLst>
  <p:sldIdLst>
    <p:sldId id="256" r:id="rId2"/>
    <p:sldId id="1422" r:id="rId3"/>
    <p:sldId id="259" r:id="rId4"/>
    <p:sldId id="264" r:id="rId5"/>
    <p:sldId id="265" r:id="rId6"/>
    <p:sldId id="266" r:id="rId7"/>
    <p:sldId id="1426" r:id="rId8"/>
    <p:sldId id="268" r:id="rId9"/>
    <p:sldId id="1428" r:id="rId10"/>
    <p:sldId id="1361" r:id="rId11"/>
    <p:sldId id="592" r:id="rId12"/>
    <p:sldId id="271" r:id="rId13"/>
    <p:sldId id="275" r:id="rId14"/>
    <p:sldId id="585" r:id="rId15"/>
    <p:sldId id="1427" r:id="rId16"/>
    <p:sldId id="1429" r:id="rId17"/>
    <p:sldId id="581" r:id="rId18"/>
    <p:sldId id="280" r:id="rId19"/>
    <p:sldId id="598" r:id="rId20"/>
    <p:sldId id="1425" r:id="rId21"/>
    <p:sldId id="284" r:id="rId22"/>
    <p:sldId id="582" r:id="rId23"/>
    <p:sldId id="294" r:id="rId24"/>
  </p:sldIdLst>
  <p:sldSz cx="12192000" cy="6858000"/>
  <p:notesSz cx="9928225" cy="67976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799" userDrawn="1">
          <p15:clr>
            <a:srgbClr val="A4A3A4"/>
          </p15:clr>
        </p15:guide>
        <p15:guide id="4" pos="7355" userDrawn="1">
          <p15:clr>
            <a:srgbClr val="A4A3A4"/>
          </p15:clr>
        </p15:guide>
        <p15:guide id="7" orient="horz" pos="4156" userDrawn="1">
          <p15:clr>
            <a:srgbClr val="A4A3A4"/>
          </p15:clr>
        </p15:guide>
        <p15:guide id="10" pos="325" userDrawn="1">
          <p15:clr>
            <a:srgbClr val="A4A3A4"/>
          </p15:clr>
        </p15:guide>
        <p15:guide id="11" orient="horz" pos="3521" userDrawn="1">
          <p15:clr>
            <a:srgbClr val="A4A3A4"/>
          </p15:clr>
        </p15:guide>
        <p15:guide id="12" orient="horz" pos="68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42" userDrawn="1">
          <p15:clr>
            <a:srgbClr val="A4A3A4"/>
          </p15:clr>
        </p15:guide>
        <p15:guide id="2" pos="3127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on Bredow, Axel" initials="AvB" lastIdx="0" clrIdx="0">
    <p:extLst>
      <p:ext uri="{19B8F6BF-5375-455C-9EA6-DF929625EA0E}">
        <p15:presenceInfo xmlns:p15="http://schemas.microsoft.com/office/powerpoint/2012/main" userId="von Bredow, Axel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552" autoAdjust="0"/>
    <p:restoredTop sz="94775" autoAdjust="0"/>
  </p:normalViewPr>
  <p:slideViewPr>
    <p:cSldViewPr snapToGrid="0">
      <p:cViewPr varScale="1">
        <p:scale>
          <a:sx n="59" d="100"/>
          <a:sy n="59" d="100"/>
        </p:scale>
        <p:origin x="788" y="52"/>
      </p:cViewPr>
      <p:guideLst>
        <p:guide pos="3840"/>
        <p:guide orient="horz" pos="799"/>
        <p:guide pos="7355"/>
        <p:guide orient="horz" pos="4156"/>
        <p:guide pos="325"/>
        <p:guide orient="horz" pos="3521"/>
        <p:guide orient="horz" pos="686"/>
      </p:guideLst>
    </p:cSldViewPr>
  </p:slideViewPr>
  <p:outlineViewPr>
    <p:cViewPr>
      <p:scale>
        <a:sx n="33" d="100"/>
        <a:sy n="33" d="100"/>
      </p:scale>
      <p:origin x="0" y="-4728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howGuides="1">
      <p:cViewPr varScale="1">
        <p:scale>
          <a:sx n="74" d="100"/>
          <a:sy n="74" d="100"/>
        </p:scale>
        <p:origin x="4044" y="54"/>
      </p:cViewPr>
      <p:guideLst>
        <p:guide orient="horz" pos="2142"/>
        <p:guide pos="312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4" y="0"/>
            <a:ext cx="4303234" cy="340861"/>
          </a:xfrm>
          <a:prstGeom prst="rect">
            <a:avLst/>
          </a:prstGeom>
        </p:spPr>
        <p:txBody>
          <a:bodyPr vert="horz" lIns="91296" tIns="45647" rIns="91296" bIns="45647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5622677" y="0"/>
            <a:ext cx="4303233" cy="340861"/>
          </a:xfrm>
          <a:prstGeom prst="rect">
            <a:avLst/>
          </a:prstGeom>
        </p:spPr>
        <p:txBody>
          <a:bodyPr vert="horz" lIns="91296" tIns="45647" rIns="91296" bIns="45647" rtlCol="0"/>
          <a:lstStyle>
            <a:lvl1pPr algn="r">
              <a:defRPr sz="1200"/>
            </a:lvl1pPr>
          </a:lstStyle>
          <a:p>
            <a:fld id="{B8D5A39E-34C5-4654-9A6D-098FF890D622}" type="datetimeFigureOut">
              <a:rPr lang="de-DE" smtClean="0"/>
              <a:t>14.01.2026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4" y="6456815"/>
            <a:ext cx="4303234" cy="340861"/>
          </a:xfrm>
          <a:prstGeom prst="rect">
            <a:avLst/>
          </a:prstGeom>
        </p:spPr>
        <p:txBody>
          <a:bodyPr vert="horz" lIns="91296" tIns="45647" rIns="91296" bIns="45647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5622677" y="6456815"/>
            <a:ext cx="4303233" cy="340861"/>
          </a:xfrm>
          <a:prstGeom prst="rect">
            <a:avLst/>
          </a:prstGeom>
        </p:spPr>
        <p:txBody>
          <a:bodyPr vert="horz" lIns="91296" tIns="45647" rIns="91296" bIns="45647" rtlCol="0" anchor="b"/>
          <a:lstStyle>
            <a:lvl1pPr algn="r">
              <a:defRPr sz="1200"/>
            </a:lvl1pPr>
          </a:lstStyle>
          <a:p>
            <a:fld id="{B073243C-81B4-45D1-9D0A-E98DF8EFECB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041993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5" y="1"/>
            <a:ext cx="4302231" cy="341065"/>
          </a:xfrm>
          <a:prstGeom prst="rect">
            <a:avLst/>
          </a:prstGeom>
        </p:spPr>
        <p:txBody>
          <a:bodyPr vert="horz" lIns="91296" tIns="45647" rIns="91296" bIns="45647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5623700" y="1"/>
            <a:ext cx="4302231" cy="341065"/>
          </a:xfrm>
          <a:prstGeom prst="rect">
            <a:avLst/>
          </a:prstGeom>
        </p:spPr>
        <p:txBody>
          <a:bodyPr vert="horz" lIns="91296" tIns="45647" rIns="91296" bIns="45647" rtlCol="0"/>
          <a:lstStyle>
            <a:lvl1pPr algn="r">
              <a:defRPr sz="1200"/>
            </a:lvl1pPr>
          </a:lstStyle>
          <a:p>
            <a:fld id="{63A9B113-7174-4F92-8BDE-8729DFA9E59F}" type="datetimeFigureOut">
              <a:rPr lang="de-DE" smtClean="0"/>
              <a:t>14.01.2026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2924175" y="849313"/>
            <a:ext cx="4079875" cy="2295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296" tIns="45647" rIns="91296" bIns="45647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992823" y="3271382"/>
            <a:ext cx="7942580" cy="2676584"/>
          </a:xfrm>
          <a:prstGeom prst="rect">
            <a:avLst/>
          </a:prstGeom>
        </p:spPr>
        <p:txBody>
          <a:bodyPr vert="horz" lIns="91296" tIns="45647" rIns="91296" bIns="45647" rtlCol="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5" y="6456613"/>
            <a:ext cx="4302231" cy="341063"/>
          </a:xfrm>
          <a:prstGeom prst="rect">
            <a:avLst/>
          </a:prstGeom>
        </p:spPr>
        <p:txBody>
          <a:bodyPr vert="horz" lIns="91296" tIns="45647" rIns="91296" bIns="45647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5623700" y="6456613"/>
            <a:ext cx="4302231" cy="341063"/>
          </a:xfrm>
          <a:prstGeom prst="rect">
            <a:avLst/>
          </a:prstGeom>
        </p:spPr>
        <p:txBody>
          <a:bodyPr vert="horz" lIns="91296" tIns="45647" rIns="91296" bIns="45647" rtlCol="0" anchor="b"/>
          <a:lstStyle>
            <a:lvl1pPr algn="r">
              <a:defRPr sz="1200"/>
            </a:lvl1pPr>
          </a:lstStyle>
          <a:p>
            <a:fld id="{0F13D4FF-8439-4994-BCD5-7A55D35311A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64756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2924175" y="849313"/>
            <a:ext cx="4079875" cy="229552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13D4FF-8439-4994-BCD5-7A55D35311A5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171162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F77833-E777-40EE-AEEA-16F77FDEA09A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935725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19F951-84EF-5069-9D24-395496FCF4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A063DE2D-95AA-1B4A-BBC3-557C0506D22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BA0BC80E-5B08-117D-B26B-4E4B5FD5837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F7C623E-AC5B-A9E3-00CC-03BE3B65F78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F77833-E777-40EE-AEEA-16F77FDEA09A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713152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D7E6AF-6ED3-7320-0C07-BC03D4B8FA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075C8227-38A9-D9D9-9EC5-74AE47366C0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B27E9CE1-CEB5-005E-93E0-4DC94588D1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F6EF905-0C49-FA88-19A5-37FCC176B2A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F77833-E777-40EE-AEEA-16F77FDEA09A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412712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Folienbildplatzhalter 1">
            <a:extLst>
              <a:ext uri="{FF2B5EF4-FFF2-40B4-BE49-F238E27FC236}">
                <a16:creationId xmlns:a16="http://schemas.microsoft.com/office/drawing/2014/main" id="{594995AB-23C4-4172-9615-B879392F922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Notizenplatzhalter 2">
            <a:extLst>
              <a:ext uri="{FF2B5EF4-FFF2-40B4-BE49-F238E27FC236}">
                <a16:creationId xmlns:a16="http://schemas.microsoft.com/office/drawing/2014/main" id="{0CF6AA3D-18BB-4651-9104-2E820D79F0B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de-DE" altLang="de-DE">
                <a:solidFill>
                  <a:srgbClr val="0093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Suizidale Handlungen (Suizide und Suizidversuche) stehen </a:t>
            </a:r>
            <a:r>
              <a:rPr lang="de-DE" altLang="de-DE" b="1">
                <a:solidFill>
                  <a:srgbClr val="0093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engem Zusammenhang (90%) mit psychiatrischen Erkrankungen</a:t>
            </a:r>
            <a:r>
              <a:rPr lang="de-DE" altLang="de-DE">
                <a:solidFill>
                  <a:srgbClr val="0093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davon sind die häufigsten Depressionen</a:t>
            </a:r>
            <a:br>
              <a:rPr lang="de-DE" altLang="de-DE">
                <a:solidFill>
                  <a:srgbClr val="0093C6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de-DE" altLang="de-DE">
                <a:solidFill>
                  <a:srgbClr val="0093C6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altLang="de-DE">
                <a:solidFill>
                  <a:srgbClr val="0093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12-Monats-Prävalenz nach Einsatz für affektive Störungen bei der Bundeswehr: 10,8%</a:t>
            </a:r>
            <a:br>
              <a:rPr lang="de-DE" altLang="de-DE">
                <a:solidFill>
                  <a:srgbClr val="0093C6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de-DE" altLang="de-DE">
                <a:solidFill>
                  <a:srgbClr val="0093C6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altLang="de-DE">
                <a:solidFill>
                  <a:srgbClr val="0093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Trotz guter Behandlungsmöglichkeiten nur ein geringer Teil mit leitlinienkonformer Behandlung</a:t>
            </a:r>
            <a:br>
              <a:rPr lang="de-DE" altLang="de-DE">
                <a:solidFill>
                  <a:srgbClr val="0093C6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de-DE" altLang="de-DE">
                <a:solidFill>
                  <a:srgbClr val="0093C6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altLang="de-DE">
                <a:solidFill>
                  <a:srgbClr val="0093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Nur 10% der Soldaten mit psychischen Störungen suchen psychotherapeutische Hilfe (Wittchen, 2014), wir müssen also hohe Behandlungs-Barrieren annehmen</a:t>
            </a:r>
            <a:endParaRPr lang="de-DE" altLang="de-DE"/>
          </a:p>
          <a:p>
            <a:endParaRPr lang="de-DE" altLang="de-DE"/>
          </a:p>
          <a:p>
            <a:endParaRPr lang="de-DE" alt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B25FDB6-9985-421F-89D6-0ACD973C27B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/>
            <a:fld id="{997DFB88-1B84-4346-AC80-7F30C5511F63}" type="slidenum">
              <a:rPr lang="de-DE" altLang="de-DE" sz="1300">
                <a:solidFill>
                  <a:srgbClr val="000000"/>
                </a:solidFill>
                <a:latin typeface="Calibri" panose="020F0502020204030204" pitchFamily="34" charset="0"/>
              </a:rPr>
              <a:pPr defTabSz="914400"/>
              <a:t>17</a:t>
            </a:fld>
            <a:endParaRPr lang="de-DE" altLang="de-DE" sz="13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F77833-E777-40EE-AEEA-16F77FDEA09A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982212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F77833-E777-40EE-AEEA-16F77FDEA09A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33984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F77833-E777-40EE-AEEA-16F77FDEA09A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913204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F77833-E777-40EE-AEEA-16F77FDEA09A}" type="slidenum">
              <a:rPr lang="de-DE" smtClean="0"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8833655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de-DE" altLang="de-DE" dirty="0">
                <a:solidFill>
                  <a:srgbClr val="0093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Suizidale Handlungen (Suizide und Suizidversuche) stehen </a:t>
            </a:r>
            <a:r>
              <a:rPr lang="de-DE" altLang="de-DE" b="1" dirty="0">
                <a:solidFill>
                  <a:srgbClr val="0093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engem Zusammenhang (90%) mit psychiatrischen Erkrankungen</a:t>
            </a:r>
            <a:r>
              <a:rPr lang="de-DE" altLang="de-DE" dirty="0">
                <a:solidFill>
                  <a:srgbClr val="0093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davon sind die häufigsten Depressionen</a:t>
            </a:r>
            <a:br>
              <a:rPr lang="de-DE" altLang="de-DE" dirty="0">
                <a:solidFill>
                  <a:srgbClr val="0093C6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de-DE" altLang="de-DE" dirty="0">
                <a:solidFill>
                  <a:srgbClr val="0093C6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altLang="de-DE" dirty="0">
                <a:solidFill>
                  <a:srgbClr val="0093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12-Monats-Prävalenz nach Einsatz für affektive Störungen bei der Bundeswehr: 10,8%</a:t>
            </a:r>
            <a:br>
              <a:rPr lang="de-DE" altLang="de-DE" dirty="0">
                <a:solidFill>
                  <a:srgbClr val="0093C6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de-DE" altLang="de-DE" dirty="0">
                <a:solidFill>
                  <a:srgbClr val="0093C6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altLang="de-DE" dirty="0">
                <a:solidFill>
                  <a:srgbClr val="0093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Trotz guter Behandlungsmöglichkeiten nur ein geringer Teil mit leitlinienkonformer Behandlung</a:t>
            </a:r>
            <a:br>
              <a:rPr lang="de-DE" altLang="de-DE" dirty="0">
                <a:solidFill>
                  <a:srgbClr val="0093C6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de-DE" altLang="de-DE" dirty="0">
                <a:solidFill>
                  <a:srgbClr val="0093C6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altLang="de-DE" dirty="0">
                <a:solidFill>
                  <a:srgbClr val="0093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Nur 10% der Soldaten mit psychischen Störungen suchen psychotherapeutische Hilfe (</a:t>
            </a:r>
            <a:r>
              <a:rPr lang="de-DE" altLang="de-DE" dirty="0" err="1">
                <a:solidFill>
                  <a:srgbClr val="0093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Wittchen</a:t>
            </a:r>
            <a:r>
              <a:rPr lang="de-DE" altLang="de-DE" dirty="0">
                <a:solidFill>
                  <a:srgbClr val="0093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2014), wir müssen also hohe Behandlungs-Barrieren annehmen</a:t>
            </a:r>
            <a:endParaRPr lang="de-DE" altLang="de-DE" dirty="0"/>
          </a:p>
          <a:p>
            <a:pPr eaLnBrk="1" hangingPunct="1">
              <a:spcBef>
                <a:spcPct val="0"/>
              </a:spcBef>
            </a:pPr>
            <a:endParaRPr lang="de-DE" alt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F77833-E777-40EE-AEEA-16F77FDEA09A}" type="slidenum">
              <a:rPr lang="de-DE" smtClean="0"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4184058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de-DE" altLang="de-DE" dirty="0">
                <a:solidFill>
                  <a:srgbClr val="0093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Suizidale Handlungen (Suizide und Suizidversuche) stehen </a:t>
            </a:r>
            <a:r>
              <a:rPr lang="de-DE" altLang="de-DE" b="1" dirty="0">
                <a:solidFill>
                  <a:srgbClr val="0093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engem Zusammenhang (90%) mit psychiatrischen Erkrankungen</a:t>
            </a:r>
            <a:r>
              <a:rPr lang="de-DE" altLang="de-DE" dirty="0">
                <a:solidFill>
                  <a:srgbClr val="0093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davon sind die häufigsten Depressionen</a:t>
            </a:r>
            <a:br>
              <a:rPr lang="de-DE" altLang="de-DE" dirty="0">
                <a:solidFill>
                  <a:srgbClr val="0093C6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de-DE" altLang="de-DE" dirty="0">
                <a:solidFill>
                  <a:srgbClr val="0093C6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altLang="de-DE" dirty="0">
                <a:solidFill>
                  <a:srgbClr val="0093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12-Monats-Prävalenz nach Einsatz für affektive Störungen bei der Bundeswehr: 10,8%</a:t>
            </a:r>
            <a:br>
              <a:rPr lang="de-DE" altLang="de-DE" dirty="0">
                <a:solidFill>
                  <a:srgbClr val="0093C6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de-DE" altLang="de-DE" dirty="0">
                <a:solidFill>
                  <a:srgbClr val="0093C6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altLang="de-DE" dirty="0">
                <a:solidFill>
                  <a:srgbClr val="0093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Trotz guter Behandlungsmöglichkeiten nur ein geringer Teil mit leitlinienkonformer Behandlung</a:t>
            </a:r>
            <a:br>
              <a:rPr lang="de-DE" altLang="de-DE" dirty="0">
                <a:solidFill>
                  <a:srgbClr val="0093C6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de-DE" altLang="de-DE" dirty="0">
                <a:solidFill>
                  <a:srgbClr val="0093C6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altLang="de-DE" dirty="0">
                <a:solidFill>
                  <a:srgbClr val="0093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Nur 10% der Soldaten mit psychischen Störungen suchen psychotherapeutische Hilfe (</a:t>
            </a:r>
            <a:r>
              <a:rPr lang="de-DE" altLang="de-DE" dirty="0" err="1">
                <a:solidFill>
                  <a:srgbClr val="0093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Wittchen</a:t>
            </a:r>
            <a:r>
              <a:rPr lang="de-DE" altLang="de-DE" dirty="0">
                <a:solidFill>
                  <a:srgbClr val="0093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2014), wir müssen also hohe Behandlungs-Barrieren annehmen</a:t>
            </a:r>
            <a:endParaRPr lang="de-DE" altLang="de-DE" dirty="0"/>
          </a:p>
          <a:p>
            <a:pPr eaLnBrk="1" hangingPunct="1">
              <a:spcBef>
                <a:spcPct val="0"/>
              </a:spcBef>
            </a:pPr>
            <a:endParaRPr lang="de-DE" alt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F77833-E777-40EE-AEEA-16F77FDEA09A}" type="slidenum">
              <a:rPr lang="de-DE" smtClean="0"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848153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F77833-E777-40EE-AEEA-16F77FDEA09A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603133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F77833-E777-40EE-AEEA-16F77FDEA09A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429010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F77833-E777-40EE-AEEA-16F77FDEA09A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534597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F77833-E777-40EE-AEEA-16F77FDEA09A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580572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F77833-E777-40EE-AEEA-16F77FDEA09A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803350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DE" altLang="de-DE"/>
          </a:p>
        </p:txBody>
      </p:sp>
      <p:sp>
        <p:nvSpPr>
          <p:cNvPr id="41988" name="Foliennummernplatzhalt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27BFA012-EF95-4F27-B382-C1555B779F6B}" type="slidenum">
              <a:rPr lang="de-DE" altLang="de-DE"/>
              <a:pPr algn="r" eaLnBrk="1" hangingPunct="1">
                <a:spcBef>
                  <a:spcPct val="0"/>
                </a:spcBef>
              </a:pPr>
              <a:t>11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5214537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F77833-E777-40EE-AEEA-16F77FDEA09A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168974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F77833-E777-40EE-AEEA-16F77FDEA09A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272881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12"/>
          <p:cNvSpPr>
            <a:spLocks noChangeArrowheads="1"/>
          </p:cNvSpPr>
          <p:nvPr userDrawn="1"/>
        </p:nvSpPr>
        <p:spPr bwMode="auto">
          <a:xfrm>
            <a:off x="8843133" y="980849"/>
            <a:ext cx="3259666" cy="288018"/>
          </a:xfrm>
          <a:prstGeom prst="rect">
            <a:avLst/>
          </a:prstGeom>
          <a:solidFill>
            <a:srgbClr val="ADB7B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5782" tIns="47891" rIns="95782" bIns="47891" anchor="ctr"/>
          <a:lstStyle>
            <a:lvl1pPr>
              <a:spcBef>
                <a:spcPct val="2000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>
              <a:spcBef>
                <a:spcPct val="20000"/>
              </a:spcBef>
              <a:buChar char="•"/>
              <a:defRPr sz="1400">
                <a:solidFill>
                  <a:schemeClr val="tx1"/>
                </a:solidFill>
                <a:latin typeface="Arial" charset="0"/>
              </a:defRPr>
            </a:lvl2pPr>
            <a:lvl3pPr>
              <a:spcBef>
                <a:spcPct val="20000"/>
              </a:spcBef>
              <a:buChar char="•"/>
              <a:defRPr sz="1200">
                <a:solidFill>
                  <a:schemeClr val="tx1"/>
                </a:solidFill>
                <a:latin typeface="Arial" charset="0"/>
              </a:defRPr>
            </a:lvl3pPr>
            <a:lvl4pPr>
              <a:spcBef>
                <a:spcPct val="20000"/>
              </a:spcBef>
              <a:buChar char="•"/>
              <a:defRPr sz="1200">
                <a:solidFill>
                  <a:schemeClr val="tx1"/>
                </a:solidFill>
                <a:latin typeface="Arial" charset="0"/>
              </a:defRPr>
            </a:lvl4pPr>
            <a:lvl5pPr>
              <a:spcBef>
                <a:spcPct val="20000"/>
              </a:spcBef>
              <a:buChar char="•"/>
              <a:defRPr sz="1200"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spcBef>
                <a:spcPct val="0"/>
              </a:spcBef>
              <a:defRPr/>
            </a:pPr>
            <a:endParaRPr lang="de-DE" altLang="de-DE" sz="1600"/>
          </a:p>
        </p:txBody>
      </p:sp>
      <p:sp>
        <p:nvSpPr>
          <p:cNvPr id="9" name="Rectangle 113"/>
          <p:cNvSpPr>
            <a:spLocks noChangeArrowheads="1"/>
          </p:cNvSpPr>
          <p:nvPr userDrawn="1"/>
        </p:nvSpPr>
        <p:spPr bwMode="auto">
          <a:xfrm>
            <a:off x="110372" y="980849"/>
            <a:ext cx="8732762" cy="288018"/>
          </a:xfrm>
          <a:prstGeom prst="rect">
            <a:avLst/>
          </a:prstGeom>
          <a:solidFill>
            <a:srgbClr val="004481"/>
          </a:solidFill>
          <a:ln>
            <a:noFill/>
          </a:ln>
          <a:effectLst/>
        </p:spPr>
        <p:txBody>
          <a:bodyPr lIns="95782" tIns="47891" rIns="95782" bIns="47891" anchor="ctr"/>
          <a:lstStyle>
            <a:lvl1pPr>
              <a:spcBef>
                <a:spcPct val="20000"/>
              </a:spcBef>
              <a:tabLst>
                <a:tab pos="4343400" algn="r"/>
              </a:tabLst>
              <a:defRPr sz="1600">
                <a:solidFill>
                  <a:schemeClr val="tx1"/>
                </a:solidFill>
                <a:latin typeface="Arial" charset="0"/>
              </a:defRPr>
            </a:lvl1pPr>
            <a:lvl2pPr>
              <a:spcBef>
                <a:spcPct val="20000"/>
              </a:spcBef>
              <a:buChar char="•"/>
              <a:tabLst>
                <a:tab pos="4343400" algn="r"/>
              </a:tabLst>
              <a:defRPr sz="1400">
                <a:solidFill>
                  <a:schemeClr val="tx1"/>
                </a:solidFill>
                <a:latin typeface="Arial" charset="0"/>
              </a:defRPr>
            </a:lvl2pPr>
            <a:lvl3pPr>
              <a:spcBef>
                <a:spcPct val="20000"/>
              </a:spcBef>
              <a:buChar char="•"/>
              <a:tabLst>
                <a:tab pos="4343400" algn="r"/>
              </a:tabLst>
              <a:defRPr sz="1200">
                <a:solidFill>
                  <a:schemeClr val="tx1"/>
                </a:solidFill>
                <a:latin typeface="Arial" charset="0"/>
              </a:defRPr>
            </a:lvl3pPr>
            <a:lvl4pPr>
              <a:spcBef>
                <a:spcPct val="20000"/>
              </a:spcBef>
              <a:buChar char="•"/>
              <a:tabLst>
                <a:tab pos="4343400" algn="r"/>
              </a:tabLst>
              <a:defRPr sz="1200">
                <a:solidFill>
                  <a:schemeClr val="tx1"/>
                </a:solidFill>
                <a:latin typeface="Arial" charset="0"/>
              </a:defRPr>
            </a:lvl4pPr>
            <a:lvl5pPr>
              <a:spcBef>
                <a:spcPct val="20000"/>
              </a:spcBef>
              <a:buChar char="•"/>
              <a:tabLst>
                <a:tab pos="4343400" algn="r"/>
              </a:tabLst>
              <a:defRPr sz="1200"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20000"/>
              </a:spcBef>
              <a:spcAft>
                <a:spcPct val="0"/>
              </a:spcAft>
              <a:buChar char="•"/>
              <a:tabLst>
                <a:tab pos="4343400" algn="r"/>
              </a:tabLst>
              <a:defRPr sz="1200"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20000"/>
              </a:spcBef>
              <a:spcAft>
                <a:spcPct val="0"/>
              </a:spcAft>
              <a:buChar char="•"/>
              <a:tabLst>
                <a:tab pos="4343400" algn="r"/>
              </a:tabLst>
              <a:defRPr sz="1200"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20000"/>
              </a:spcBef>
              <a:spcAft>
                <a:spcPct val="0"/>
              </a:spcAft>
              <a:buChar char="•"/>
              <a:tabLst>
                <a:tab pos="4343400" algn="r"/>
              </a:tabLst>
              <a:defRPr sz="1200"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20000"/>
              </a:spcBef>
              <a:spcAft>
                <a:spcPct val="0"/>
              </a:spcAft>
              <a:buChar char="•"/>
              <a:tabLst>
                <a:tab pos="4343400" algn="r"/>
              </a:tabLs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defRPr/>
            </a:pPr>
            <a:r>
              <a:rPr lang="de-DE" altLang="de-DE" sz="1500" dirty="0">
                <a:solidFill>
                  <a:srgbClr val="FFFFFF"/>
                </a:solidFill>
                <a:ea typeface="Times New Roman" pitchFamily="18" charset="0"/>
                <a:cs typeface="Arial" charset="0"/>
              </a:rPr>
              <a:t>	</a:t>
            </a:r>
            <a:endParaRPr lang="de-DE" altLang="de-DE" sz="1500" dirty="0">
              <a:ea typeface="Times New Roman" pitchFamily="18" charset="0"/>
              <a:cs typeface="Arial" charset="0"/>
            </a:endParaRPr>
          </a:p>
        </p:txBody>
      </p:sp>
      <p:sp>
        <p:nvSpPr>
          <p:cNvPr id="11" name="Titel 1"/>
          <p:cNvSpPr>
            <a:spLocks noGrp="1"/>
          </p:cNvSpPr>
          <p:nvPr>
            <p:ph type="ctrTitle" hasCustomPrompt="1"/>
          </p:nvPr>
        </p:nvSpPr>
        <p:spPr>
          <a:xfrm>
            <a:off x="647968" y="1764617"/>
            <a:ext cx="9654260" cy="1161328"/>
          </a:xfrm>
          <a:prstGeom prst="rect">
            <a:avLst/>
          </a:prstGeom>
        </p:spPr>
        <p:txBody>
          <a:bodyPr>
            <a:normAutofit/>
          </a:bodyPr>
          <a:lstStyle>
            <a:lvl1pPr algn="r">
              <a:defRPr sz="25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Titel eingeben</a:t>
            </a:r>
          </a:p>
        </p:txBody>
      </p:sp>
      <p:sp>
        <p:nvSpPr>
          <p:cNvPr id="12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647970" y="3133182"/>
            <a:ext cx="9654258" cy="52366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Untertitel einfügen</a:t>
            </a:r>
          </a:p>
        </p:txBody>
      </p:sp>
      <p:sp>
        <p:nvSpPr>
          <p:cNvPr id="13" name="Rechteck 12"/>
          <p:cNvSpPr/>
          <p:nvPr userDrawn="1"/>
        </p:nvSpPr>
        <p:spPr>
          <a:xfrm>
            <a:off x="10472964" y="1764616"/>
            <a:ext cx="44308" cy="3852000"/>
          </a:xfrm>
          <a:prstGeom prst="rect">
            <a:avLst/>
          </a:prstGeom>
          <a:solidFill>
            <a:srgbClr val="00448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5782" tIns="47891" rIns="95782" bIns="47891" anchor="ctr"/>
          <a:lstStyle/>
          <a:p>
            <a:pPr lvl="0">
              <a:tabLst>
                <a:tab pos="4343509" algn="r"/>
              </a:tabLst>
            </a:pPr>
            <a:endParaRPr lang="de-DE" sz="1500" dirty="0">
              <a:solidFill>
                <a:srgbClr val="FFFFFF"/>
              </a:solidFill>
              <a:latin typeface="Arial" panose="020B0604020202020204" pitchFamily="34" charset="0"/>
              <a:ea typeface="Times New Roman" pitchFamily="18" charset="0"/>
              <a:cs typeface="Arial" panose="020B0604020202020204" pitchFamily="34" charset="0"/>
            </a:endParaRPr>
          </a:p>
        </p:txBody>
      </p:sp>
      <p:sp>
        <p:nvSpPr>
          <p:cNvPr id="14" name="Textplatzhalter 18"/>
          <p:cNvSpPr>
            <a:spLocks noGrp="1"/>
          </p:cNvSpPr>
          <p:nvPr>
            <p:ph type="body" sz="quarter" idx="13" hasCustomPrompt="1"/>
          </p:nvPr>
        </p:nvSpPr>
        <p:spPr>
          <a:xfrm>
            <a:off x="647971" y="4533952"/>
            <a:ext cx="9648897" cy="356756"/>
          </a:xfrm>
          <a:prstGeom prst="rect">
            <a:avLst/>
          </a:prstGeom>
        </p:spPr>
        <p:txBody>
          <a:bodyPr lIns="72000" tIns="72000" rIns="72000" bIns="72000" anchor="ctr">
            <a:normAutofit/>
          </a:bodyPr>
          <a:lstStyle>
            <a:lvl1pPr marL="0" indent="0" algn="r">
              <a:buNone/>
              <a:defRPr sz="1400" b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Ort, Datum</a:t>
            </a:r>
          </a:p>
        </p:txBody>
      </p:sp>
      <p:sp>
        <p:nvSpPr>
          <p:cNvPr id="15" name="Textplatzhalter 18"/>
          <p:cNvSpPr>
            <a:spLocks noGrp="1"/>
          </p:cNvSpPr>
          <p:nvPr>
            <p:ph type="body" sz="quarter" idx="14" hasCustomPrompt="1"/>
          </p:nvPr>
        </p:nvSpPr>
        <p:spPr>
          <a:xfrm>
            <a:off x="647971" y="3920434"/>
            <a:ext cx="9648897" cy="356756"/>
          </a:xfrm>
          <a:prstGeom prst="rect">
            <a:avLst/>
          </a:prstGeom>
        </p:spPr>
        <p:txBody>
          <a:bodyPr lIns="72000" tIns="72000" rIns="72000" bIns="72000" anchor="ctr">
            <a:normAutofit/>
          </a:bodyPr>
          <a:lstStyle>
            <a:lvl1pPr marL="0" indent="0" algn="r">
              <a:buNone/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Vortragender</a:t>
            </a:r>
          </a:p>
        </p:txBody>
      </p:sp>
      <p:sp>
        <p:nvSpPr>
          <p:cNvPr id="16" name="Textplatzhalter 18"/>
          <p:cNvSpPr>
            <a:spLocks noGrp="1"/>
          </p:cNvSpPr>
          <p:nvPr>
            <p:ph type="body" sz="quarter" idx="15" hasCustomPrompt="1"/>
          </p:nvPr>
        </p:nvSpPr>
        <p:spPr>
          <a:xfrm>
            <a:off x="451254" y="973225"/>
            <a:ext cx="8022462" cy="295642"/>
          </a:xfrm>
          <a:prstGeom prst="rect">
            <a:avLst/>
          </a:prstGeom>
        </p:spPr>
        <p:txBody>
          <a:bodyPr lIns="72000" tIns="72000" rIns="72000" bIns="72000" anchor="ctr">
            <a:normAutofit/>
          </a:bodyPr>
          <a:lstStyle>
            <a:lvl1pPr marL="0" indent="0" algn="l">
              <a:buNone/>
              <a:defRPr sz="1400" b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BMVg Einsatzbereitschaft und Unterstützung III 4</a:t>
            </a:r>
          </a:p>
        </p:txBody>
      </p:sp>
    </p:spTree>
    <p:extLst>
      <p:ext uri="{BB962C8B-B14F-4D97-AF65-F5344CB8AC3E}">
        <p14:creationId xmlns:p14="http://schemas.microsoft.com/office/powerpoint/2010/main" val="26697318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18"/>
          <p:cNvGrpSpPr>
            <a:grpSpLocks/>
          </p:cNvGrpSpPr>
          <p:nvPr userDrawn="1"/>
        </p:nvGrpSpPr>
        <p:grpSpPr bwMode="auto">
          <a:xfrm>
            <a:off x="110369" y="879929"/>
            <a:ext cx="11992428" cy="63500"/>
            <a:chOff x="56" y="618"/>
            <a:chExt cx="6138" cy="136"/>
          </a:xfrm>
        </p:grpSpPr>
        <p:sp>
          <p:nvSpPr>
            <p:cNvPr id="10" name="Rectangle 16"/>
            <p:cNvSpPr>
              <a:spLocks noChangeArrowheads="1"/>
            </p:cNvSpPr>
            <p:nvPr userDrawn="1"/>
          </p:nvSpPr>
          <p:spPr bwMode="auto">
            <a:xfrm>
              <a:off x="56" y="618"/>
              <a:ext cx="4470" cy="136"/>
            </a:xfrm>
            <a:prstGeom prst="rect">
              <a:avLst/>
            </a:prstGeom>
            <a:solidFill>
              <a:srgbClr val="00448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normAutofit fontScale="25000" lnSpcReduction="20000"/>
            </a:bodyPr>
            <a:lstStyle>
              <a:lvl1pPr>
                <a:spcBef>
                  <a:spcPct val="20000"/>
                </a:spcBef>
                <a:tabLst>
                  <a:tab pos="4343400" algn="r"/>
                </a:tabLst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>
                <a:spcBef>
                  <a:spcPct val="20000"/>
                </a:spcBef>
                <a:buChar char="•"/>
                <a:tabLst>
                  <a:tab pos="4343400" algn="r"/>
                </a:tabLst>
                <a:defRPr sz="1400">
                  <a:solidFill>
                    <a:schemeClr val="tx1"/>
                  </a:solidFill>
                  <a:latin typeface="Arial" charset="0"/>
                </a:defRPr>
              </a:lvl2pPr>
              <a:lvl3pPr>
                <a:spcBef>
                  <a:spcPct val="20000"/>
                </a:spcBef>
                <a:buChar char="•"/>
                <a:tabLst>
                  <a:tab pos="4343400" algn="r"/>
                </a:tabLst>
                <a:defRPr sz="1200">
                  <a:solidFill>
                    <a:schemeClr val="tx1"/>
                  </a:solidFill>
                  <a:latin typeface="Arial" charset="0"/>
                </a:defRPr>
              </a:lvl3pPr>
              <a:lvl4pPr>
                <a:spcBef>
                  <a:spcPct val="20000"/>
                </a:spcBef>
                <a:buChar char="•"/>
                <a:tabLst>
                  <a:tab pos="4343400" algn="r"/>
                </a:tabLst>
                <a:defRPr sz="1200">
                  <a:solidFill>
                    <a:schemeClr val="tx1"/>
                  </a:solidFill>
                  <a:latin typeface="Arial" charset="0"/>
                </a:defRPr>
              </a:lvl4pPr>
              <a:lvl5pPr>
                <a:spcBef>
                  <a:spcPct val="20000"/>
                </a:spcBef>
                <a:buChar char="•"/>
                <a:tabLst>
                  <a:tab pos="4343400" algn="r"/>
                </a:tabLst>
                <a:defRPr sz="1200">
                  <a:solidFill>
                    <a:schemeClr val="tx1"/>
                  </a:solidFill>
                  <a:latin typeface="Arial" charset="0"/>
                </a:defRPr>
              </a:lvl5pPr>
              <a:lvl6pPr fontAlgn="base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4343400" algn="r"/>
                </a:tabLst>
                <a:defRPr sz="1200">
                  <a:solidFill>
                    <a:schemeClr val="tx1"/>
                  </a:solidFill>
                  <a:latin typeface="Arial" charset="0"/>
                </a:defRPr>
              </a:lvl6pPr>
              <a:lvl7pPr fontAlgn="base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4343400" algn="r"/>
                </a:tabLst>
                <a:defRPr sz="1200">
                  <a:solidFill>
                    <a:schemeClr val="tx1"/>
                  </a:solidFill>
                  <a:latin typeface="Arial" charset="0"/>
                </a:defRPr>
              </a:lvl7pPr>
              <a:lvl8pPr fontAlgn="base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4343400" algn="r"/>
                </a:tabLst>
                <a:defRPr sz="1200">
                  <a:solidFill>
                    <a:schemeClr val="tx1"/>
                  </a:solidFill>
                  <a:latin typeface="Arial" charset="0"/>
                </a:defRPr>
              </a:lvl8pPr>
              <a:lvl9pPr fontAlgn="base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4343400" algn="r"/>
                </a:tabLst>
                <a:defRPr sz="1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0"/>
                </a:spcBef>
                <a:defRPr/>
              </a:pPr>
              <a:r>
                <a:rPr lang="de-DE" altLang="de-DE" sz="1500" dirty="0">
                  <a:solidFill>
                    <a:srgbClr val="FFFFFF"/>
                  </a:solidFill>
                  <a:ea typeface="Times New Roman" pitchFamily="18" charset="0"/>
                  <a:cs typeface="Arial" charset="0"/>
                </a:rPr>
                <a:t>	</a:t>
              </a:r>
              <a:endParaRPr lang="de-DE" altLang="de-DE" sz="1500" dirty="0">
                <a:ea typeface="Times New Roman" pitchFamily="18" charset="0"/>
                <a:cs typeface="Arial" charset="0"/>
              </a:endParaRPr>
            </a:p>
          </p:txBody>
        </p:sp>
        <p:sp>
          <p:nvSpPr>
            <p:cNvPr id="11" name="Rectangle 17"/>
            <p:cNvSpPr>
              <a:spLocks noChangeArrowheads="1"/>
            </p:cNvSpPr>
            <p:nvPr userDrawn="1"/>
          </p:nvSpPr>
          <p:spPr bwMode="auto">
            <a:xfrm>
              <a:off x="4526" y="618"/>
              <a:ext cx="1668" cy="136"/>
            </a:xfrm>
            <a:prstGeom prst="rect">
              <a:avLst/>
            </a:prstGeom>
            <a:solidFill>
              <a:srgbClr val="ADB7B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>
                <a:spcBef>
                  <a:spcPct val="20000"/>
                </a:spcBef>
                <a:buChar char="•"/>
                <a:defRPr sz="1400">
                  <a:solidFill>
                    <a:schemeClr val="tx1"/>
                  </a:solidFill>
                  <a:latin typeface="Arial" charset="0"/>
                </a:defRPr>
              </a:lvl2pPr>
              <a:lvl3pPr>
                <a:spcBef>
                  <a:spcPct val="20000"/>
                </a:spcBef>
                <a:buChar char="•"/>
                <a:defRPr sz="1200">
                  <a:solidFill>
                    <a:schemeClr val="tx1"/>
                  </a:solidFill>
                  <a:latin typeface="Arial" charset="0"/>
                </a:defRPr>
              </a:lvl3pPr>
              <a:lvl4pPr>
                <a:spcBef>
                  <a:spcPct val="20000"/>
                </a:spcBef>
                <a:buChar char="•"/>
                <a:defRPr sz="1200">
                  <a:solidFill>
                    <a:schemeClr val="tx1"/>
                  </a:solidFill>
                  <a:latin typeface="Arial" charset="0"/>
                </a:defRPr>
              </a:lvl4pPr>
              <a:lvl5pPr>
                <a:spcBef>
                  <a:spcPct val="20000"/>
                </a:spcBef>
                <a:buChar char="•"/>
                <a:defRPr sz="1200">
                  <a:solidFill>
                    <a:schemeClr val="tx1"/>
                  </a:solidFill>
                  <a:latin typeface="Arial" charset="0"/>
                </a:defRPr>
              </a:lvl5pPr>
              <a:lvl6pPr fontAlgn="base">
                <a:spcBef>
                  <a:spcPct val="20000"/>
                </a:spcBef>
                <a:spcAft>
                  <a:spcPct val="0"/>
                </a:spcAft>
                <a:buChar char="•"/>
                <a:defRPr sz="1200">
                  <a:solidFill>
                    <a:schemeClr val="tx1"/>
                  </a:solidFill>
                  <a:latin typeface="Arial" charset="0"/>
                </a:defRPr>
              </a:lvl6pPr>
              <a:lvl7pPr fontAlgn="base">
                <a:spcBef>
                  <a:spcPct val="20000"/>
                </a:spcBef>
                <a:spcAft>
                  <a:spcPct val="0"/>
                </a:spcAft>
                <a:buChar char="•"/>
                <a:defRPr sz="1200">
                  <a:solidFill>
                    <a:schemeClr val="tx1"/>
                  </a:solidFill>
                  <a:latin typeface="Arial" charset="0"/>
                </a:defRPr>
              </a:lvl7pPr>
              <a:lvl8pPr fontAlgn="base">
                <a:spcBef>
                  <a:spcPct val="20000"/>
                </a:spcBef>
                <a:spcAft>
                  <a:spcPct val="0"/>
                </a:spcAft>
                <a:buChar char="•"/>
                <a:defRPr sz="1200">
                  <a:solidFill>
                    <a:schemeClr val="tx1"/>
                  </a:solidFill>
                  <a:latin typeface="Arial" charset="0"/>
                </a:defRPr>
              </a:lvl8pPr>
              <a:lvl9pPr fontAlgn="base">
                <a:spcBef>
                  <a:spcPct val="20000"/>
                </a:spcBef>
                <a:spcAft>
                  <a:spcPct val="0"/>
                </a:spcAft>
                <a:buChar char="•"/>
                <a:defRPr sz="1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>
                <a:spcBef>
                  <a:spcPct val="0"/>
                </a:spcBef>
                <a:defRPr/>
              </a:pPr>
              <a:endParaRPr lang="de-DE" altLang="de-DE" sz="1600"/>
            </a:p>
          </p:txBody>
        </p:sp>
      </p:grpSp>
      <p:sp>
        <p:nvSpPr>
          <p:cNvPr id="17" name="Textplatzhalter 17"/>
          <p:cNvSpPr>
            <a:spLocks noGrp="1"/>
          </p:cNvSpPr>
          <p:nvPr>
            <p:ph type="body" sz="quarter" idx="19" hasCustomPrompt="1"/>
          </p:nvPr>
        </p:nvSpPr>
        <p:spPr>
          <a:xfrm>
            <a:off x="1151914" y="1687829"/>
            <a:ext cx="629169" cy="396000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rgbClr val="002060"/>
            </a:solidFill>
            <a:miter lim="800000"/>
            <a:headEnd/>
            <a:tailEnd/>
          </a:ln>
        </p:spPr>
        <p:txBody>
          <a:bodyPr wrap="none" lIns="91423" tIns="45712" rIns="91423" bIns="45712" anchor="ctr">
            <a:normAutofit/>
          </a:bodyPr>
          <a:lstStyle>
            <a:lvl1pPr marL="0" indent="0" algn="ctr">
              <a:buNone/>
              <a:defRPr lang="de-DE" sz="1600" kern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ctr">
              <a:spcBef>
                <a:spcPct val="0"/>
              </a:spcBef>
            </a:pPr>
            <a:r>
              <a:rPr lang="de-DE" dirty="0"/>
              <a:t>Nr.</a:t>
            </a:r>
          </a:p>
        </p:txBody>
      </p:sp>
      <p:sp>
        <p:nvSpPr>
          <p:cNvPr id="18" name="Textplatzhalter 17"/>
          <p:cNvSpPr>
            <a:spLocks noGrp="1"/>
          </p:cNvSpPr>
          <p:nvPr>
            <p:ph type="body" sz="quarter" idx="20" hasCustomPrompt="1"/>
          </p:nvPr>
        </p:nvSpPr>
        <p:spPr>
          <a:xfrm>
            <a:off x="2080280" y="1687829"/>
            <a:ext cx="9219346" cy="396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91423" tIns="45712" rIns="91423" bIns="45712" anchor="ctr">
            <a:normAutofit/>
          </a:bodyPr>
          <a:lstStyle>
            <a:lvl1pPr>
              <a:defRPr lang="de-DE" sz="1600" kern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>
              <a:spcBef>
                <a:spcPct val="0"/>
              </a:spcBef>
            </a:pPr>
            <a:r>
              <a:rPr lang="de-DE" dirty="0"/>
              <a:t>…</a:t>
            </a:r>
          </a:p>
        </p:txBody>
      </p:sp>
      <p:sp>
        <p:nvSpPr>
          <p:cNvPr id="25" name="Rechteck 24"/>
          <p:cNvSpPr/>
          <p:nvPr userDrawn="1"/>
        </p:nvSpPr>
        <p:spPr>
          <a:xfrm>
            <a:off x="650008" y="1305240"/>
            <a:ext cx="44308" cy="4320000"/>
          </a:xfrm>
          <a:prstGeom prst="rect">
            <a:avLst/>
          </a:prstGeom>
          <a:solidFill>
            <a:srgbClr val="00448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5782" tIns="47891" rIns="95782" bIns="47891" anchor="ctr"/>
          <a:lstStyle/>
          <a:p>
            <a:pPr lvl="0">
              <a:tabLst>
                <a:tab pos="4343509" algn="r"/>
              </a:tabLst>
            </a:pPr>
            <a:endParaRPr lang="de-DE" sz="1500" dirty="0">
              <a:solidFill>
                <a:srgbClr val="FFFFFF"/>
              </a:solidFill>
              <a:latin typeface="Arial" panose="020B0604020202020204" pitchFamily="34" charset="0"/>
              <a:ea typeface="Times New Roman" pitchFamily="18" charset="0"/>
              <a:cs typeface="Arial" panose="020B0604020202020204" pitchFamily="34" charset="0"/>
            </a:endParaRPr>
          </a:p>
        </p:txBody>
      </p:sp>
      <p:sp>
        <p:nvSpPr>
          <p:cNvPr id="29" name="Titel 1"/>
          <p:cNvSpPr>
            <a:spLocks noGrp="1"/>
          </p:cNvSpPr>
          <p:nvPr>
            <p:ph type="ctrTitle" hasCustomPrompt="1"/>
          </p:nvPr>
        </p:nvSpPr>
        <p:spPr>
          <a:xfrm>
            <a:off x="2398655" y="46287"/>
            <a:ext cx="7779734" cy="833643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Titel eingeben</a:t>
            </a:r>
          </a:p>
        </p:txBody>
      </p:sp>
      <p:sp>
        <p:nvSpPr>
          <p:cNvPr id="26" name="Textplatzhalter 17"/>
          <p:cNvSpPr>
            <a:spLocks noGrp="1"/>
          </p:cNvSpPr>
          <p:nvPr>
            <p:ph type="body" sz="quarter" idx="21" hasCustomPrompt="1"/>
          </p:nvPr>
        </p:nvSpPr>
        <p:spPr>
          <a:xfrm>
            <a:off x="1146229" y="2477538"/>
            <a:ext cx="629169" cy="396000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rgbClr val="002060"/>
            </a:solidFill>
            <a:miter lim="800000"/>
            <a:headEnd/>
            <a:tailEnd/>
          </a:ln>
        </p:spPr>
        <p:txBody>
          <a:bodyPr wrap="none" lIns="91423" tIns="45712" rIns="91423" bIns="45712" anchor="ctr">
            <a:normAutofit/>
          </a:bodyPr>
          <a:lstStyle>
            <a:lvl1pPr marL="0" indent="0" algn="ctr">
              <a:buNone/>
              <a:defRPr lang="de-DE" sz="1600" kern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ctr">
              <a:spcBef>
                <a:spcPct val="0"/>
              </a:spcBef>
            </a:pPr>
            <a:r>
              <a:rPr lang="de-DE" dirty="0"/>
              <a:t>Nr.</a:t>
            </a:r>
          </a:p>
        </p:txBody>
      </p:sp>
      <p:sp>
        <p:nvSpPr>
          <p:cNvPr id="28" name="Textplatzhalter 17"/>
          <p:cNvSpPr>
            <a:spLocks noGrp="1"/>
          </p:cNvSpPr>
          <p:nvPr>
            <p:ph type="body" sz="quarter" idx="22" hasCustomPrompt="1"/>
          </p:nvPr>
        </p:nvSpPr>
        <p:spPr>
          <a:xfrm>
            <a:off x="2074599" y="2477538"/>
            <a:ext cx="9219346" cy="396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91423" tIns="45712" rIns="91423" bIns="45712" anchor="ctr">
            <a:normAutofit/>
          </a:bodyPr>
          <a:lstStyle>
            <a:lvl1pPr>
              <a:defRPr lang="de-DE" sz="1600" kern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>
              <a:spcBef>
                <a:spcPct val="0"/>
              </a:spcBef>
            </a:pPr>
            <a:r>
              <a:rPr lang="de-DE" dirty="0"/>
              <a:t>…</a:t>
            </a:r>
          </a:p>
        </p:txBody>
      </p:sp>
      <p:sp>
        <p:nvSpPr>
          <p:cNvPr id="30" name="Textplatzhalter 17"/>
          <p:cNvSpPr>
            <a:spLocks noGrp="1"/>
          </p:cNvSpPr>
          <p:nvPr>
            <p:ph type="body" sz="quarter" idx="23" hasCustomPrompt="1"/>
          </p:nvPr>
        </p:nvSpPr>
        <p:spPr>
          <a:xfrm>
            <a:off x="1151914" y="3258011"/>
            <a:ext cx="629169" cy="396000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rgbClr val="002060"/>
            </a:solidFill>
            <a:miter lim="800000"/>
            <a:headEnd/>
            <a:tailEnd/>
          </a:ln>
        </p:spPr>
        <p:txBody>
          <a:bodyPr wrap="none" lIns="91423" tIns="45712" rIns="91423" bIns="45712" anchor="ctr">
            <a:normAutofit/>
          </a:bodyPr>
          <a:lstStyle>
            <a:lvl1pPr marL="0" indent="0" algn="ctr">
              <a:buNone/>
              <a:defRPr lang="de-DE" sz="1600" kern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ctr">
              <a:spcBef>
                <a:spcPct val="0"/>
              </a:spcBef>
            </a:pPr>
            <a:r>
              <a:rPr lang="de-DE" dirty="0"/>
              <a:t>Nr.</a:t>
            </a:r>
          </a:p>
        </p:txBody>
      </p:sp>
      <p:sp>
        <p:nvSpPr>
          <p:cNvPr id="31" name="Textplatzhalter 17"/>
          <p:cNvSpPr>
            <a:spLocks noGrp="1"/>
          </p:cNvSpPr>
          <p:nvPr>
            <p:ph type="body" sz="quarter" idx="24" hasCustomPrompt="1"/>
          </p:nvPr>
        </p:nvSpPr>
        <p:spPr>
          <a:xfrm>
            <a:off x="2080280" y="3258011"/>
            <a:ext cx="9219346" cy="396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91423" tIns="45712" rIns="91423" bIns="45712" anchor="ctr">
            <a:normAutofit/>
          </a:bodyPr>
          <a:lstStyle>
            <a:lvl1pPr>
              <a:defRPr lang="de-DE" sz="1600" kern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>
              <a:spcBef>
                <a:spcPct val="0"/>
              </a:spcBef>
            </a:pPr>
            <a:r>
              <a:rPr lang="de-DE" dirty="0"/>
              <a:t>…</a:t>
            </a:r>
          </a:p>
        </p:txBody>
      </p:sp>
      <p:sp>
        <p:nvSpPr>
          <p:cNvPr id="32" name="Textplatzhalter 17"/>
          <p:cNvSpPr>
            <a:spLocks noGrp="1"/>
          </p:cNvSpPr>
          <p:nvPr>
            <p:ph type="body" sz="quarter" idx="25" hasCustomPrompt="1"/>
          </p:nvPr>
        </p:nvSpPr>
        <p:spPr>
          <a:xfrm>
            <a:off x="1133232" y="4085249"/>
            <a:ext cx="629169" cy="396000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rgbClr val="002060"/>
            </a:solidFill>
            <a:miter lim="800000"/>
            <a:headEnd/>
            <a:tailEnd/>
          </a:ln>
        </p:spPr>
        <p:txBody>
          <a:bodyPr wrap="none" lIns="91423" tIns="45712" rIns="91423" bIns="45712" anchor="ctr">
            <a:normAutofit/>
          </a:bodyPr>
          <a:lstStyle>
            <a:lvl1pPr marL="0" indent="0" algn="ctr">
              <a:buNone/>
              <a:defRPr lang="de-DE" sz="1600" kern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ctr">
              <a:spcBef>
                <a:spcPct val="0"/>
              </a:spcBef>
            </a:pPr>
            <a:r>
              <a:rPr lang="de-DE" dirty="0"/>
              <a:t>Nr.</a:t>
            </a:r>
          </a:p>
        </p:txBody>
      </p:sp>
      <p:sp>
        <p:nvSpPr>
          <p:cNvPr id="33" name="Textplatzhalter 17"/>
          <p:cNvSpPr>
            <a:spLocks noGrp="1"/>
          </p:cNvSpPr>
          <p:nvPr>
            <p:ph type="body" sz="quarter" idx="26" hasCustomPrompt="1"/>
          </p:nvPr>
        </p:nvSpPr>
        <p:spPr>
          <a:xfrm>
            <a:off x="2061598" y="4085249"/>
            <a:ext cx="9219346" cy="396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91423" tIns="45712" rIns="91423" bIns="45712" anchor="ctr">
            <a:normAutofit/>
          </a:bodyPr>
          <a:lstStyle>
            <a:lvl1pPr>
              <a:defRPr lang="de-DE" sz="1600" kern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>
              <a:spcBef>
                <a:spcPct val="0"/>
              </a:spcBef>
            </a:pPr>
            <a:r>
              <a:rPr lang="de-DE" dirty="0"/>
              <a:t>…</a:t>
            </a:r>
          </a:p>
        </p:txBody>
      </p:sp>
      <p:sp>
        <p:nvSpPr>
          <p:cNvPr id="34" name="Textplatzhalter 17"/>
          <p:cNvSpPr>
            <a:spLocks noGrp="1"/>
          </p:cNvSpPr>
          <p:nvPr>
            <p:ph type="body" sz="quarter" idx="27" hasCustomPrompt="1"/>
          </p:nvPr>
        </p:nvSpPr>
        <p:spPr>
          <a:xfrm>
            <a:off x="1133232" y="4885097"/>
            <a:ext cx="629169" cy="396000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rgbClr val="002060"/>
            </a:solidFill>
            <a:miter lim="800000"/>
            <a:headEnd/>
            <a:tailEnd/>
          </a:ln>
        </p:spPr>
        <p:txBody>
          <a:bodyPr wrap="none" lIns="91423" tIns="45712" rIns="91423" bIns="45712" anchor="ctr">
            <a:normAutofit/>
          </a:bodyPr>
          <a:lstStyle>
            <a:lvl1pPr marL="0" indent="0" algn="ctr">
              <a:buNone/>
              <a:defRPr lang="de-DE" sz="1600" kern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ctr">
              <a:spcBef>
                <a:spcPct val="0"/>
              </a:spcBef>
            </a:pPr>
            <a:r>
              <a:rPr lang="de-DE" dirty="0"/>
              <a:t>Nr.</a:t>
            </a:r>
          </a:p>
        </p:txBody>
      </p:sp>
      <p:sp>
        <p:nvSpPr>
          <p:cNvPr id="35" name="Textplatzhalter 17"/>
          <p:cNvSpPr>
            <a:spLocks noGrp="1"/>
          </p:cNvSpPr>
          <p:nvPr>
            <p:ph type="body" sz="quarter" idx="28" hasCustomPrompt="1"/>
          </p:nvPr>
        </p:nvSpPr>
        <p:spPr>
          <a:xfrm>
            <a:off x="2061598" y="4885097"/>
            <a:ext cx="9219346" cy="396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91423" tIns="45712" rIns="91423" bIns="45712" anchor="ctr">
            <a:normAutofit/>
          </a:bodyPr>
          <a:lstStyle>
            <a:lvl1pPr>
              <a:defRPr lang="de-DE" sz="1600" kern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>
              <a:spcBef>
                <a:spcPct val="0"/>
              </a:spcBef>
            </a:pPr>
            <a:r>
              <a:rPr lang="de-DE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2030987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40" userDrawn="1">
          <p15:clr>
            <a:srgbClr val="FBAE40"/>
          </p15:clr>
        </p15:guide>
        <p15:guide id="2" pos="714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18"/>
          <p:cNvGrpSpPr>
            <a:grpSpLocks/>
          </p:cNvGrpSpPr>
          <p:nvPr userDrawn="1"/>
        </p:nvGrpSpPr>
        <p:grpSpPr bwMode="auto">
          <a:xfrm>
            <a:off x="110369" y="879929"/>
            <a:ext cx="11992428" cy="63500"/>
            <a:chOff x="56" y="618"/>
            <a:chExt cx="6138" cy="136"/>
          </a:xfrm>
        </p:grpSpPr>
        <p:sp>
          <p:nvSpPr>
            <p:cNvPr id="11" name="Rectangle 16"/>
            <p:cNvSpPr>
              <a:spLocks noChangeArrowheads="1"/>
            </p:cNvSpPr>
            <p:nvPr userDrawn="1"/>
          </p:nvSpPr>
          <p:spPr bwMode="auto">
            <a:xfrm>
              <a:off x="56" y="618"/>
              <a:ext cx="4470" cy="136"/>
            </a:xfrm>
            <a:prstGeom prst="rect">
              <a:avLst/>
            </a:prstGeom>
            <a:solidFill>
              <a:srgbClr val="00448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tabLst>
                  <a:tab pos="4343400" algn="r"/>
                </a:tabLst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>
                <a:spcBef>
                  <a:spcPct val="20000"/>
                </a:spcBef>
                <a:buChar char="•"/>
                <a:tabLst>
                  <a:tab pos="4343400" algn="r"/>
                </a:tabLst>
                <a:defRPr sz="1400">
                  <a:solidFill>
                    <a:schemeClr val="tx1"/>
                  </a:solidFill>
                  <a:latin typeface="Arial" charset="0"/>
                </a:defRPr>
              </a:lvl2pPr>
              <a:lvl3pPr>
                <a:spcBef>
                  <a:spcPct val="20000"/>
                </a:spcBef>
                <a:buChar char="•"/>
                <a:tabLst>
                  <a:tab pos="4343400" algn="r"/>
                </a:tabLst>
                <a:defRPr sz="1200">
                  <a:solidFill>
                    <a:schemeClr val="tx1"/>
                  </a:solidFill>
                  <a:latin typeface="Arial" charset="0"/>
                </a:defRPr>
              </a:lvl3pPr>
              <a:lvl4pPr>
                <a:spcBef>
                  <a:spcPct val="20000"/>
                </a:spcBef>
                <a:buChar char="•"/>
                <a:tabLst>
                  <a:tab pos="4343400" algn="r"/>
                </a:tabLst>
                <a:defRPr sz="1200">
                  <a:solidFill>
                    <a:schemeClr val="tx1"/>
                  </a:solidFill>
                  <a:latin typeface="Arial" charset="0"/>
                </a:defRPr>
              </a:lvl4pPr>
              <a:lvl5pPr>
                <a:spcBef>
                  <a:spcPct val="20000"/>
                </a:spcBef>
                <a:buChar char="•"/>
                <a:tabLst>
                  <a:tab pos="4343400" algn="r"/>
                </a:tabLst>
                <a:defRPr sz="1200">
                  <a:solidFill>
                    <a:schemeClr val="tx1"/>
                  </a:solidFill>
                  <a:latin typeface="Arial" charset="0"/>
                </a:defRPr>
              </a:lvl5pPr>
              <a:lvl6pPr fontAlgn="base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4343400" algn="r"/>
                </a:tabLst>
                <a:defRPr sz="1200">
                  <a:solidFill>
                    <a:schemeClr val="tx1"/>
                  </a:solidFill>
                  <a:latin typeface="Arial" charset="0"/>
                </a:defRPr>
              </a:lvl6pPr>
              <a:lvl7pPr fontAlgn="base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4343400" algn="r"/>
                </a:tabLst>
                <a:defRPr sz="1200">
                  <a:solidFill>
                    <a:schemeClr val="tx1"/>
                  </a:solidFill>
                  <a:latin typeface="Arial" charset="0"/>
                </a:defRPr>
              </a:lvl7pPr>
              <a:lvl8pPr fontAlgn="base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4343400" algn="r"/>
                </a:tabLst>
                <a:defRPr sz="1200">
                  <a:solidFill>
                    <a:schemeClr val="tx1"/>
                  </a:solidFill>
                  <a:latin typeface="Arial" charset="0"/>
                </a:defRPr>
              </a:lvl8pPr>
              <a:lvl9pPr fontAlgn="base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4343400" algn="r"/>
                </a:tabLst>
                <a:defRPr sz="1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0"/>
                </a:spcBef>
                <a:defRPr/>
              </a:pPr>
              <a:r>
                <a:rPr lang="de-DE" altLang="de-DE" sz="1500" dirty="0">
                  <a:solidFill>
                    <a:srgbClr val="FFFFFF"/>
                  </a:solidFill>
                  <a:ea typeface="Times New Roman" pitchFamily="18" charset="0"/>
                  <a:cs typeface="Arial" charset="0"/>
                </a:rPr>
                <a:t>	</a:t>
              </a:r>
              <a:endParaRPr lang="de-DE" altLang="de-DE" sz="1500" dirty="0">
                <a:ea typeface="Times New Roman" pitchFamily="18" charset="0"/>
                <a:cs typeface="Arial" charset="0"/>
              </a:endParaRPr>
            </a:p>
          </p:txBody>
        </p:sp>
        <p:sp>
          <p:nvSpPr>
            <p:cNvPr id="12" name="Rectangle 17"/>
            <p:cNvSpPr>
              <a:spLocks noChangeArrowheads="1"/>
            </p:cNvSpPr>
            <p:nvPr userDrawn="1"/>
          </p:nvSpPr>
          <p:spPr bwMode="auto">
            <a:xfrm>
              <a:off x="4526" y="618"/>
              <a:ext cx="1668" cy="136"/>
            </a:xfrm>
            <a:prstGeom prst="rect">
              <a:avLst/>
            </a:prstGeom>
            <a:solidFill>
              <a:srgbClr val="ADB7B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>
                <a:spcBef>
                  <a:spcPct val="20000"/>
                </a:spcBef>
                <a:buChar char="•"/>
                <a:defRPr sz="1400">
                  <a:solidFill>
                    <a:schemeClr val="tx1"/>
                  </a:solidFill>
                  <a:latin typeface="Arial" charset="0"/>
                </a:defRPr>
              </a:lvl2pPr>
              <a:lvl3pPr>
                <a:spcBef>
                  <a:spcPct val="20000"/>
                </a:spcBef>
                <a:buChar char="•"/>
                <a:defRPr sz="1200">
                  <a:solidFill>
                    <a:schemeClr val="tx1"/>
                  </a:solidFill>
                  <a:latin typeface="Arial" charset="0"/>
                </a:defRPr>
              </a:lvl3pPr>
              <a:lvl4pPr>
                <a:spcBef>
                  <a:spcPct val="20000"/>
                </a:spcBef>
                <a:buChar char="•"/>
                <a:defRPr sz="1200">
                  <a:solidFill>
                    <a:schemeClr val="tx1"/>
                  </a:solidFill>
                  <a:latin typeface="Arial" charset="0"/>
                </a:defRPr>
              </a:lvl4pPr>
              <a:lvl5pPr>
                <a:spcBef>
                  <a:spcPct val="20000"/>
                </a:spcBef>
                <a:buChar char="•"/>
                <a:defRPr sz="1200">
                  <a:solidFill>
                    <a:schemeClr val="tx1"/>
                  </a:solidFill>
                  <a:latin typeface="Arial" charset="0"/>
                </a:defRPr>
              </a:lvl5pPr>
              <a:lvl6pPr fontAlgn="base">
                <a:spcBef>
                  <a:spcPct val="20000"/>
                </a:spcBef>
                <a:spcAft>
                  <a:spcPct val="0"/>
                </a:spcAft>
                <a:buChar char="•"/>
                <a:defRPr sz="1200">
                  <a:solidFill>
                    <a:schemeClr val="tx1"/>
                  </a:solidFill>
                  <a:latin typeface="Arial" charset="0"/>
                </a:defRPr>
              </a:lvl6pPr>
              <a:lvl7pPr fontAlgn="base">
                <a:spcBef>
                  <a:spcPct val="20000"/>
                </a:spcBef>
                <a:spcAft>
                  <a:spcPct val="0"/>
                </a:spcAft>
                <a:buChar char="•"/>
                <a:defRPr sz="1200">
                  <a:solidFill>
                    <a:schemeClr val="tx1"/>
                  </a:solidFill>
                  <a:latin typeface="Arial" charset="0"/>
                </a:defRPr>
              </a:lvl7pPr>
              <a:lvl8pPr fontAlgn="base">
                <a:spcBef>
                  <a:spcPct val="20000"/>
                </a:spcBef>
                <a:spcAft>
                  <a:spcPct val="0"/>
                </a:spcAft>
                <a:buChar char="•"/>
                <a:defRPr sz="1200">
                  <a:solidFill>
                    <a:schemeClr val="tx1"/>
                  </a:solidFill>
                  <a:latin typeface="Arial" charset="0"/>
                </a:defRPr>
              </a:lvl8pPr>
              <a:lvl9pPr fontAlgn="base">
                <a:spcBef>
                  <a:spcPct val="20000"/>
                </a:spcBef>
                <a:spcAft>
                  <a:spcPct val="0"/>
                </a:spcAft>
                <a:buChar char="•"/>
                <a:defRPr sz="1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>
                <a:spcBef>
                  <a:spcPct val="0"/>
                </a:spcBef>
                <a:defRPr/>
              </a:pPr>
              <a:endParaRPr lang="de-DE" altLang="de-DE" sz="1600"/>
            </a:p>
          </p:txBody>
        </p:sp>
      </p:grpSp>
      <p:sp>
        <p:nvSpPr>
          <p:cNvPr id="14" name="Titel 1"/>
          <p:cNvSpPr>
            <a:spLocks noGrp="1"/>
          </p:cNvSpPr>
          <p:nvPr>
            <p:ph type="ctrTitle" hasCustomPrompt="1"/>
          </p:nvPr>
        </p:nvSpPr>
        <p:spPr>
          <a:xfrm>
            <a:off x="2398655" y="46287"/>
            <a:ext cx="7779734" cy="833643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Titel eingeben</a:t>
            </a:r>
          </a:p>
        </p:txBody>
      </p:sp>
    </p:spTree>
    <p:extLst>
      <p:ext uri="{BB962C8B-B14F-4D97-AF65-F5344CB8AC3E}">
        <p14:creationId xmlns:p14="http://schemas.microsoft.com/office/powerpoint/2010/main" val="5532352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18"/>
          <p:cNvGrpSpPr>
            <a:grpSpLocks/>
          </p:cNvGrpSpPr>
          <p:nvPr userDrawn="1"/>
        </p:nvGrpSpPr>
        <p:grpSpPr bwMode="auto">
          <a:xfrm>
            <a:off x="110369" y="879929"/>
            <a:ext cx="11992428" cy="63500"/>
            <a:chOff x="56" y="618"/>
            <a:chExt cx="6138" cy="136"/>
          </a:xfrm>
        </p:grpSpPr>
        <p:sp>
          <p:nvSpPr>
            <p:cNvPr id="11" name="Rectangle 16"/>
            <p:cNvSpPr>
              <a:spLocks noChangeArrowheads="1"/>
            </p:cNvSpPr>
            <p:nvPr userDrawn="1"/>
          </p:nvSpPr>
          <p:spPr bwMode="auto">
            <a:xfrm>
              <a:off x="56" y="618"/>
              <a:ext cx="4470" cy="136"/>
            </a:xfrm>
            <a:prstGeom prst="rect">
              <a:avLst/>
            </a:prstGeom>
            <a:solidFill>
              <a:srgbClr val="00448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tabLst>
                  <a:tab pos="4343400" algn="r"/>
                </a:tabLst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>
                <a:spcBef>
                  <a:spcPct val="20000"/>
                </a:spcBef>
                <a:buChar char="•"/>
                <a:tabLst>
                  <a:tab pos="4343400" algn="r"/>
                </a:tabLst>
                <a:defRPr sz="1400">
                  <a:solidFill>
                    <a:schemeClr val="tx1"/>
                  </a:solidFill>
                  <a:latin typeface="Arial" charset="0"/>
                </a:defRPr>
              </a:lvl2pPr>
              <a:lvl3pPr>
                <a:spcBef>
                  <a:spcPct val="20000"/>
                </a:spcBef>
                <a:buChar char="•"/>
                <a:tabLst>
                  <a:tab pos="4343400" algn="r"/>
                </a:tabLst>
                <a:defRPr sz="1200">
                  <a:solidFill>
                    <a:schemeClr val="tx1"/>
                  </a:solidFill>
                  <a:latin typeface="Arial" charset="0"/>
                </a:defRPr>
              </a:lvl3pPr>
              <a:lvl4pPr>
                <a:spcBef>
                  <a:spcPct val="20000"/>
                </a:spcBef>
                <a:buChar char="•"/>
                <a:tabLst>
                  <a:tab pos="4343400" algn="r"/>
                </a:tabLst>
                <a:defRPr sz="1200">
                  <a:solidFill>
                    <a:schemeClr val="tx1"/>
                  </a:solidFill>
                  <a:latin typeface="Arial" charset="0"/>
                </a:defRPr>
              </a:lvl4pPr>
              <a:lvl5pPr>
                <a:spcBef>
                  <a:spcPct val="20000"/>
                </a:spcBef>
                <a:buChar char="•"/>
                <a:tabLst>
                  <a:tab pos="4343400" algn="r"/>
                </a:tabLst>
                <a:defRPr sz="1200">
                  <a:solidFill>
                    <a:schemeClr val="tx1"/>
                  </a:solidFill>
                  <a:latin typeface="Arial" charset="0"/>
                </a:defRPr>
              </a:lvl5pPr>
              <a:lvl6pPr fontAlgn="base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4343400" algn="r"/>
                </a:tabLst>
                <a:defRPr sz="1200">
                  <a:solidFill>
                    <a:schemeClr val="tx1"/>
                  </a:solidFill>
                  <a:latin typeface="Arial" charset="0"/>
                </a:defRPr>
              </a:lvl6pPr>
              <a:lvl7pPr fontAlgn="base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4343400" algn="r"/>
                </a:tabLst>
                <a:defRPr sz="1200">
                  <a:solidFill>
                    <a:schemeClr val="tx1"/>
                  </a:solidFill>
                  <a:latin typeface="Arial" charset="0"/>
                </a:defRPr>
              </a:lvl7pPr>
              <a:lvl8pPr fontAlgn="base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4343400" algn="r"/>
                </a:tabLst>
                <a:defRPr sz="1200">
                  <a:solidFill>
                    <a:schemeClr val="tx1"/>
                  </a:solidFill>
                  <a:latin typeface="Arial" charset="0"/>
                </a:defRPr>
              </a:lvl8pPr>
              <a:lvl9pPr fontAlgn="base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4343400" algn="r"/>
                </a:tabLst>
                <a:defRPr sz="1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0"/>
                </a:spcBef>
                <a:defRPr/>
              </a:pPr>
              <a:r>
                <a:rPr lang="de-DE" altLang="de-DE" sz="1500" dirty="0">
                  <a:solidFill>
                    <a:srgbClr val="FFFFFF"/>
                  </a:solidFill>
                  <a:ea typeface="Times New Roman" pitchFamily="18" charset="0"/>
                  <a:cs typeface="Arial" charset="0"/>
                </a:rPr>
                <a:t>	</a:t>
              </a:r>
              <a:endParaRPr lang="de-DE" altLang="de-DE" sz="1500" dirty="0">
                <a:ea typeface="Times New Roman" pitchFamily="18" charset="0"/>
                <a:cs typeface="Arial" charset="0"/>
              </a:endParaRPr>
            </a:p>
          </p:txBody>
        </p:sp>
        <p:sp>
          <p:nvSpPr>
            <p:cNvPr id="12" name="Rectangle 17"/>
            <p:cNvSpPr>
              <a:spLocks noChangeArrowheads="1"/>
            </p:cNvSpPr>
            <p:nvPr userDrawn="1"/>
          </p:nvSpPr>
          <p:spPr bwMode="auto">
            <a:xfrm>
              <a:off x="4526" y="618"/>
              <a:ext cx="1668" cy="136"/>
            </a:xfrm>
            <a:prstGeom prst="rect">
              <a:avLst/>
            </a:prstGeom>
            <a:solidFill>
              <a:srgbClr val="ADB7B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>
                <a:spcBef>
                  <a:spcPct val="20000"/>
                </a:spcBef>
                <a:buChar char="•"/>
                <a:defRPr sz="1400">
                  <a:solidFill>
                    <a:schemeClr val="tx1"/>
                  </a:solidFill>
                  <a:latin typeface="Arial" charset="0"/>
                </a:defRPr>
              </a:lvl2pPr>
              <a:lvl3pPr>
                <a:spcBef>
                  <a:spcPct val="20000"/>
                </a:spcBef>
                <a:buChar char="•"/>
                <a:defRPr sz="1200">
                  <a:solidFill>
                    <a:schemeClr val="tx1"/>
                  </a:solidFill>
                  <a:latin typeface="Arial" charset="0"/>
                </a:defRPr>
              </a:lvl3pPr>
              <a:lvl4pPr>
                <a:spcBef>
                  <a:spcPct val="20000"/>
                </a:spcBef>
                <a:buChar char="•"/>
                <a:defRPr sz="1200">
                  <a:solidFill>
                    <a:schemeClr val="tx1"/>
                  </a:solidFill>
                  <a:latin typeface="Arial" charset="0"/>
                </a:defRPr>
              </a:lvl4pPr>
              <a:lvl5pPr>
                <a:spcBef>
                  <a:spcPct val="20000"/>
                </a:spcBef>
                <a:buChar char="•"/>
                <a:defRPr sz="1200">
                  <a:solidFill>
                    <a:schemeClr val="tx1"/>
                  </a:solidFill>
                  <a:latin typeface="Arial" charset="0"/>
                </a:defRPr>
              </a:lvl5pPr>
              <a:lvl6pPr fontAlgn="base">
                <a:spcBef>
                  <a:spcPct val="20000"/>
                </a:spcBef>
                <a:spcAft>
                  <a:spcPct val="0"/>
                </a:spcAft>
                <a:buChar char="•"/>
                <a:defRPr sz="1200">
                  <a:solidFill>
                    <a:schemeClr val="tx1"/>
                  </a:solidFill>
                  <a:latin typeface="Arial" charset="0"/>
                </a:defRPr>
              </a:lvl6pPr>
              <a:lvl7pPr fontAlgn="base">
                <a:spcBef>
                  <a:spcPct val="20000"/>
                </a:spcBef>
                <a:spcAft>
                  <a:spcPct val="0"/>
                </a:spcAft>
                <a:buChar char="•"/>
                <a:defRPr sz="1200">
                  <a:solidFill>
                    <a:schemeClr val="tx1"/>
                  </a:solidFill>
                  <a:latin typeface="Arial" charset="0"/>
                </a:defRPr>
              </a:lvl7pPr>
              <a:lvl8pPr fontAlgn="base">
                <a:spcBef>
                  <a:spcPct val="20000"/>
                </a:spcBef>
                <a:spcAft>
                  <a:spcPct val="0"/>
                </a:spcAft>
                <a:buChar char="•"/>
                <a:defRPr sz="1200">
                  <a:solidFill>
                    <a:schemeClr val="tx1"/>
                  </a:solidFill>
                  <a:latin typeface="Arial" charset="0"/>
                </a:defRPr>
              </a:lvl8pPr>
              <a:lvl9pPr fontAlgn="base">
                <a:spcBef>
                  <a:spcPct val="20000"/>
                </a:spcBef>
                <a:spcAft>
                  <a:spcPct val="0"/>
                </a:spcAft>
                <a:buChar char="•"/>
                <a:defRPr sz="1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>
                <a:spcBef>
                  <a:spcPct val="0"/>
                </a:spcBef>
                <a:defRPr/>
              </a:pPr>
              <a:endParaRPr lang="de-DE" altLang="de-DE" sz="1600"/>
            </a:p>
          </p:txBody>
        </p:sp>
      </p:grpSp>
      <p:sp>
        <p:nvSpPr>
          <p:cNvPr id="14" name="Titel 1"/>
          <p:cNvSpPr>
            <a:spLocks noGrp="1"/>
          </p:cNvSpPr>
          <p:nvPr>
            <p:ph type="ctrTitle" hasCustomPrompt="1"/>
          </p:nvPr>
        </p:nvSpPr>
        <p:spPr>
          <a:xfrm>
            <a:off x="2398655" y="46287"/>
            <a:ext cx="7779734" cy="833643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Titel eingeben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sz="half" idx="1"/>
          </p:nvPr>
        </p:nvSpPr>
        <p:spPr>
          <a:xfrm>
            <a:off x="838201" y="2079583"/>
            <a:ext cx="5181600" cy="409738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16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2079582"/>
            <a:ext cx="5181600" cy="4097381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>
          <a:xfrm>
            <a:off x="838201" y="1097423"/>
            <a:ext cx="10515600" cy="914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de-DE"/>
              <a:t>Formatvorlagen des Textmasters bearbeiten</a:t>
            </a:r>
          </a:p>
        </p:txBody>
      </p:sp>
    </p:spTree>
    <p:extLst>
      <p:ext uri="{BB962C8B-B14F-4D97-AF65-F5344CB8AC3E}">
        <p14:creationId xmlns:p14="http://schemas.microsoft.com/office/powerpoint/2010/main" val="24582208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800" b="0" i="0">
                <a:solidFill>
                  <a:srgbClr val="808080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/>
              <a:t>BMVg</a:t>
            </a:r>
            <a:r>
              <a:rPr spc="-15" dirty="0"/>
              <a:t> </a:t>
            </a:r>
            <a:r>
              <a:rPr dirty="0"/>
              <a:t>EBU</a:t>
            </a:r>
            <a:r>
              <a:rPr spc="-25" dirty="0"/>
              <a:t> </a:t>
            </a:r>
            <a:r>
              <a:rPr dirty="0"/>
              <a:t>III</a:t>
            </a:r>
            <a:r>
              <a:rPr spc="-15" dirty="0"/>
              <a:t> </a:t>
            </a:r>
            <a:r>
              <a:rPr dirty="0"/>
              <a:t>4</a:t>
            </a:r>
            <a:r>
              <a:rPr spc="-5" dirty="0"/>
              <a:t> </a:t>
            </a:r>
            <a:r>
              <a:rPr dirty="0"/>
              <a:t>/</a:t>
            </a:r>
            <a:r>
              <a:rPr spc="-15" dirty="0"/>
              <a:t> </a:t>
            </a:r>
            <a:r>
              <a:rPr dirty="0"/>
              <a:t>Beauftr</a:t>
            </a:r>
            <a:r>
              <a:rPr spc="-10" dirty="0"/>
              <a:t> </a:t>
            </a:r>
            <a:r>
              <a:rPr spc="-20" dirty="0"/>
              <a:t>PTBS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800" b="0" i="0">
                <a:solidFill>
                  <a:srgbClr val="808080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pc="-10" dirty="0"/>
              <a:t>OFFEN</a:t>
            </a: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800" b="0" i="0">
                <a:solidFill>
                  <a:srgbClr val="808080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ct val="100000"/>
              </a:lnSpc>
              <a:spcBef>
                <a:spcPts val="25"/>
              </a:spcBef>
            </a:pPr>
            <a:fld id="{81D60167-4931-47E6-BA6A-407CBD079E47}" type="slidenum">
              <a:rPr spc="-25" dirty="0"/>
              <a:t>‹Nr.›</a:t>
            </a:fld>
            <a:endParaRPr spc="-25" dirty="0"/>
          </a:p>
        </p:txBody>
      </p:sp>
    </p:spTree>
    <p:extLst>
      <p:ext uri="{BB962C8B-B14F-4D97-AF65-F5344CB8AC3E}">
        <p14:creationId xmlns:p14="http://schemas.microsoft.com/office/powerpoint/2010/main" val="27204617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platzhalter 10"/>
          <p:cNvSpPr>
            <a:spLocks noGrp="1"/>
          </p:cNvSpPr>
          <p:nvPr>
            <p:ph type="body" sz="quarter" idx="13"/>
          </p:nvPr>
        </p:nvSpPr>
        <p:spPr>
          <a:xfrm>
            <a:off x="5028159" y="164246"/>
            <a:ext cx="7092307" cy="307777"/>
          </a:xfrm>
        </p:spPr>
        <p:txBody>
          <a:bodyPr anchor="ctr"/>
          <a:lstStyle>
            <a:lvl1pPr algn="ctr" fontAlgn="ctr">
              <a:lnSpc>
                <a:spcPct val="100000"/>
              </a:lnSpc>
              <a:defRPr b="1"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2" name="Textplatzhalter 10"/>
          <p:cNvSpPr>
            <a:spLocks noGrp="1"/>
          </p:cNvSpPr>
          <p:nvPr>
            <p:ph type="body" sz="quarter" idx="14"/>
          </p:nvPr>
        </p:nvSpPr>
        <p:spPr>
          <a:xfrm>
            <a:off x="5028159" y="522748"/>
            <a:ext cx="7092307" cy="184666"/>
          </a:xfrm>
        </p:spPr>
        <p:txBody>
          <a:bodyPr anchor="ctr"/>
          <a:lstStyle>
            <a:lvl1pPr algn="ctr" fontAlgn="ctr">
              <a:lnSpc>
                <a:spcPct val="100000"/>
              </a:lnSpc>
              <a:defRPr sz="1200" b="0" baseline="0"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6" name="Textplatzhalter 15"/>
          <p:cNvSpPr>
            <a:spLocks noGrp="1"/>
          </p:cNvSpPr>
          <p:nvPr>
            <p:ph type="body" sz="quarter" idx="15"/>
          </p:nvPr>
        </p:nvSpPr>
        <p:spPr>
          <a:xfrm>
            <a:off x="1008320" y="1940261"/>
            <a:ext cx="4019841" cy="530915"/>
          </a:xfrm>
        </p:spPr>
        <p:txBody>
          <a:bodyPr>
            <a:spAutoFit/>
          </a:bodyPr>
          <a:lstStyle>
            <a:lvl1pPr algn="just">
              <a:lnSpc>
                <a:spcPct val="100000"/>
              </a:lnSpc>
              <a:defRPr sz="105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17" name="Textplatzhalter 15"/>
          <p:cNvSpPr>
            <a:spLocks noGrp="1"/>
          </p:cNvSpPr>
          <p:nvPr>
            <p:ph type="body" sz="quarter" idx="16"/>
          </p:nvPr>
        </p:nvSpPr>
        <p:spPr>
          <a:xfrm>
            <a:off x="1008318" y="1409711"/>
            <a:ext cx="4019841" cy="207749"/>
          </a:xfrm>
        </p:spPr>
        <p:txBody>
          <a:bodyPr>
            <a:spAutoFit/>
          </a:bodyPr>
          <a:lstStyle>
            <a:lvl1pPr algn="just">
              <a:lnSpc>
                <a:spcPct val="100000"/>
              </a:lnSpc>
              <a:defRPr sz="1350" b="1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9" name="Textplatzhalter 15"/>
          <p:cNvSpPr>
            <a:spLocks noGrp="1"/>
          </p:cNvSpPr>
          <p:nvPr>
            <p:ph type="body" sz="quarter" idx="18"/>
          </p:nvPr>
        </p:nvSpPr>
        <p:spPr>
          <a:xfrm>
            <a:off x="5680791" y="1409711"/>
            <a:ext cx="5402077" cy="207749"/>
          </a:xfrm>
        </p:spPr>
        <p:txBody>
          <a:bodyPr>
            <a:spAutoFit/>
          </a:bodyPr>
          <a:lstStyle>
            <a:lvl1pPr algn="just">
              <a:lnSpc>
                <a:spcPct val="100000"/>
              </a:lnSpc>
              <a:defRPr sz="1350" b="1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5" name="Textplatzhalter 8"/>
          <p:cNvSpPr>
            <a:spLocks noGrp="1"/>
          </p:cNvSpPr>
          <p:nvPr>
            <p:ph type="body" sz="quarter" idx="21"/>
          </p:nvPr>
        </p:nvSpPr>
        <p:spPr>
          <a:xfrm>
            <a:off x="5680791" y="1942406"/>
            <a:ext cx="5402076" cy="1138773"/>
          </a:xfrm>
        </p:spPr>
        <p:txBody>
          <a:bodyPr/>
          <a:lstStyle>
            <a:lvl1pPr marL="214313" indent="-214313">
              <a:buFont typeface="Wingdings" pitchFamily="2" charset="2"/>
              <a:buChar char="§"/>
              <a:defRPr/>
            </a:lvl1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  <p:sp>
        <p:nvSpPr>
          <p:cNvPr id="8" name="Foliennummernplatzhalter 5">
            <a:extLst>
              <a:ext uri="{FF2B5EF4-FFF2-40B4-BE49-F238E27FC236}">
                <a16:creationId xmlns:a16="http://schemas.microsoft.com/office/drawing/2014/main" id="{57F990EA-E691-4E37-ABD8-45ACD39355FE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11563351" y="6670661"/>
            <a:ext cx="541867" cy="20005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fontAlgn="ctr">
              <a:defRPr sz="70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fld id="{3F90C956-73C9-4886-B033-0FA73AFDDE5C}" type="slidenum">
              <a:rPr lang="de-DE" altLang="de-DE"/>
              <a:pPr/>
              <a:t>‹Nr.›</a:t>
            </a:fld>
            <a:endParaRPr lang="de-DE" altLang="de-DE"/>
          </a:p>
        </p:txBody>
      </p:sp>
      <p:sp>
        <p:nvSpPr>
          <p:cNvPr id="9" name="Datumsplatzhalter 3">
            <a:extLst>
              <a:ext uri="{FF2B5EF4-FFF2-40B4-BE49-F238E27FC236}">
                <a16:creationId xmlns:a16="http://schemas.microsoft.com/office/drawing/2014/main" id="{97DBA8E2-D77D-42B4-B8F7-C6436A28A86F}"/>
              </a:ext>
            </a:extLst>
          </p:cNvPr>
          <p:cNvSpPr>
            <a:spLocks noGrp="1"/>
          </p:cNvSpPr>
          <p:nvPr>
            <p:ph type="dt" sz="half" idx="23"/>
          </p:nvPr>
        </p:nvSpPr>
        <p:spPr>
          <a:xfrm>
            <a:off x="5912804" y="6652811"/>
            <a:ext cx="372110" cy="230832"/>
          </a:xfrm>
        </p:spPr>
        <p:txBody>
          <a:bodyPr/>
          <a:lstStyle>
            <a:lvl1pPr algn="l" fontAlgn="ctr">
              <a:defRPr sz="750" baseline="0" smtClean="0">
                <a:solidFill>
                  <a:schemeClr val="bg1"/>
                </a:solidFill>
                <a:latin typeface="Arial Narrow" panose="020B0604020202020204" pitchFamily="34" charset="0"/>
              </a:defRPr>
            </a:lvl1pPr>
          </a:lstStyle>
          <a:p>
            <a:pPr>
              <a:defRPr/>
            </a:pPr>
            <a:fld id="{2A15DFB8-CBFA-49C7-95B8-DE99AC5533FC}" type="datetime1">
              <a:rPr lang="de-DE"/>
              <a:pPr>
                <a:defRPr/>
              </a:pPr>
              <a:t>14.01.2026</a:t>
            </a:fld>
            <a:endParaRPr lang="de-DE" dirty="0"/>
          </a:p>
        </p:txBody>
      </p:sp>
      <p:sp>
        <p:nvSpPr>
          <p:cNvPr id="10" name="Fußzeilenplatzhalter 4">
            <a:extLst>
              <a:ext uri="{FF2B5EF4-FFF2-40B4-BE49-F238E27FC236}">
                <a16:creationId xmlns:a16="http://schemas.microsoft.com/office/drawing/2014/main" id="{5924FF3E-7C60-45BC-A23E-C891B1A03862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>
          <a:xfrm>
            <a:off x="806281" y="6656487"/>
            <a:ext cx="1454150" cy="115416"/>
          </a:xfrm>
        </p:spPr>
        <p:txBody>
          <a:bodyPr/>
          <a:lstStyle>
            <a:lvl1pPr algn="ctr" fontAlgn="ctr">
              <a:defRPr sz="750" baseline="0" dirty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>
              <a:defRPr/>
            </a:pPr>
            <a:r>
              <a:rPr lang="de-DE"/>
              <a:t>ÖFFENTLICH</a:t>
            </a:r>
          </a:p>
        </p:txBody>
      </p:sp>
    </p:spTree>
    <p:extLst>
      <p:ext uri="{BB962C8B-B14F-4D97-AF65-F5344CB8AC3E}">
        <p14:creationId xmlns:p14="http://schemas.microsoft.com/office/powerpoint/2010/main" val="26682087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3">
            <a:extLst>
              <a:ext uri="{FF2B5EF4-FFF2-40B4-BE49-F238E27FC236}">
                <a16:creationId xmlns:a16="http://schemas.microsoft.com/office/drawing/2014/main" id="{539982DA-51DE-4816-85FF-DE95EEB34C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912804" y="6652811"/>
            <a:ext cx="372110" cy="246221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549A76-5FB6-43ED-A6C3-3C78945A9F7E}" type="datetime1">
              <a:rPr lang="de-DE"/>
              <a:pPr>
                <a:defRPr/>
              </a:pPr>
              <a:t>14.01.2026</a:t>
            </a:fld>
            <a:endParaRPr lang="de-DE"/>
          </a:p>
        </p:txBody>
      </p:sp>
      <p:sp>
        <p:nvSpPr>
          <p:cNvPr id="3" name="Fußzeilenplatzhalter 4">
            <a:extLst>
              <a:ext uri="{FF2B5EF4-FFF2-40B4-BE49-F238E27FC236}">
                <a16:creationId xmlns:a16="http://schemas.microsoft.com/office/drawing/2014/main" id="{DEFC5D0C-47A3-44CD-B629-28847F647F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6281" y="6656487"/>
            <a:ext cx="1454150" cy="123111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VS-nfd</a:t>
            </a:r>
          </a:p>
        </p:txBody>
      </p:sp>
      <p:sp>
        <p:nvSpPr>
          <p:cNvPr id="4" name="Foliennummernplatzhalter 5">
            <a:extLst>
              <a:ext uri="{FF2B5EF4-FFF2-40B4-BE49-F238E27FC236}">
                <a16:creationId xmlns:a16="http://schemas.microsoft.com/office/drawing/2014/main" id="{3BD0B644-1E29-4164-965B-9069CB8BDA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48314" y="6646378"/>
            <a:ext cx="201929" cy="123111"/>
          </a:xfrm>
        </p:spPr>
        <p:txBody>
          <a:bodyPr/>
          <a:lstStyle>
            <a:lvl1pPr>
              <a:defRPr/>
            </a:lvl1pPr>
          </a:lstStyle>
          <a:p>
            <a:fld id="{BE8FED80-4E6D-4F53-9F54-ABF9FECFEB09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5539918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emf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Col">
            <a:extLst>
              <a:ext uri="{FF2B5EF4-FFF2-40B4-BE49-F238E27FC236}">
                <a16:creationId xmlns:a16="http://schemas.microsoft.com/office/drawing/2014/main" id="{F0D65D6D-FEA8-4B1F-AB4A-D44811B5F592}"/>
              </a:ext>
            </a:extLst>
          </p:cNvPr>
          <p:cNvPicPr/>
          <p:nvPr userDrawn="1"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34"/>
          <a:stretch/>
        </p:blipFill>
        <p:spPr bwMode="auto">
          <a:xfrm>
            <a:off x="0" y="0"/>
            <a:ext cx="2061210" cy="109467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94179" y="90812"/>
            <a:ext cx="8659625" cy="7778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10" name="Line 7"/>
          <p:cNvSpPr>
            <a:spLocks noChangeShapeType="1"/>
          </p:cNvSpPr>
          <p:nvPr userDrawn="1"/>
        </p:nvSpPr>
        <p:spPr bwMode="auto">
          <a:xfrm>
            <a:off x="105837" y="6596063"/>
            <a:ext cx="11959167" cy="0"/>
          </a:xfrm>
          <a:prstGeom prst="line">
            <a:avLst/>
          </a:prstGeom>
          <a:noFill/>
          <a:ln w="9525">
            <a:solidFill>
              <a:srgbClr val="8C909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5782" tIns="47891" rIns="95782" bIns="47891"/>
          <a:lstStyle/>
          <a:p>
            <a:endParaRPr lang="de-DE" sz="10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platzhalter 18"/>
          <p:cNvSpPr txBox="1">
            <a:spLocks/>
          </p:cNvSpPr>
          <p:nvPr userDrawn="1"/>
        </p:nvSpPr>
        <p:spPr>
          <a:xfrm>
            <a:off x="3319408" y="2547771"/>
            <a:ext cx="886690" cy="82350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4"/>
            <a:endParaRPr lang="de-DE" sz="1800" dirty="0"/>
          </a:p>
        </p:txBody>
      </p:sp>
      <p:sp>
        <p:nvSpPr>
          <p:cNvPr id="3" name="Textfeld 2"/>
          <p:cNvSpPr txBox="1"/>
          <p:nvPr userDrawn="1"/>
        </p:nvSpPr>
        <p:spPr>
          <a:xfrm>
            <a:off x="727541" y="6616844"/>
            <a:ext cx="218262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BMVg EBU III 4 / Beauftr</a:t>
            </a:r>
            <a:r>
              <a:rPr lang="de-DE" sz="800" baseline="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PTBS</a:t>
            </a:r>
            <a:endParaRPr lang="de-DE" sz="8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feld 13"/>
          <p:cNvSpPr txBox="1"/>
          <p:nvPr userDrawn="1"/>
        </p:nvSpPr>
        <p:spPr>
          <a:xfrm>
            <a:off x="5007535" y="6613132"/>
            <a:ext cx="218262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8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OFFEN</a:t>
            </a:r>
          </a:p>
        </p:txBody>
      </p:sp>
      <p:sp>
        <p:nvSpPr>
          <p:cNvPr id="15" name="Textfeld 14"/>
          <p:cNvSpPr txBox="1"/>
          <p:nvPr userDrawn="1"/>
        </p:nvSpPr>
        <p:spPr>
          <a:xfrm>
            <a:off x="11095006" y="6606705"/>
            <a:ext cx="90942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B307EE35-088E-48C8-A732-5682185CA562}" type="slidenum">
              <a:rPr lang="de-DE" sz="80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‹Nr.›</a:t>
            </a:fld>
            <a:endParaRPr lang="de-DE" sz="8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oup 18"/>
          <p:cNvGrpSpPr>
            <a:grpSpLocks/>
          </p:cNvGrpSpPr>
          <p:nvPr userDrawn="1"/>
        </p:nvGrpSpPr>
        <p:grpSpPr bwMode="auto">
          <a:xfrm>
            <a:off x="110369" y="879929"/>
            <a:ext cx="11992428" cy="63500"/>
            <a:chOff x="56" y="618"/>
            <a:chExt cx="6138" cy="136"/>
          </a:xfrm>
        </p:grpSpPr>
        <p:sp>
          <p:nvSpPr>
            <p:cNvPr id="12" name="Rectangle 16"/>
            <p:cNvSpPr>
              <a:spLocks noChangeArrowheads="1"/>
            </p:cNvSpPr>
            <p:nvPr userDrawn="1"/>
          </p:nvSpPr>
          <p:spPr bwMode="auto">
            <a:xfrm>
              <a:off x="56" y="618"/>
              <a:ext cx="4470" cy="136"/>
            </a:xfrm>
            <a:prstGeom prst="rect">
              <a:avLst/>
            </a:prstGeom>
            <a:solidFill>
              <a:srgbClr val="00448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normAutofit fontScale="25000" lnSpcReduction="20000"/>
            </a:bodyPr>
            <a:lstStyle>
              <a:lvl1pPr>
                <a:spcBef>
                  <a:spcPct val="20000"/>
                </a:spcBef>
                <a:tabLst>
                  <a:tab pos="4343400" algn="r"/>
                </a:tabLst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>
                <a:spcBef>
                  <a:spcPct val="20000"/>
                </a:spcBef>
                <a:buChar char="•"/>
                <a:tabLst>
                  <a:tab pos="4343400" algn="r"/>
                </a:tabLst>
                <a:defRPr sz="1400">
                  <a:solidFill>
                    <a:schemeClr val="tx1"/>
                  </a:solidFill>
                  <a:latin typeface="Arial" charset="0"/>
                </a:defRPr>
              </a:lvl2pPr>
              <a:lvl3pPr>
                <a:spcBef>
                  <a:spcPct val="20000"/>
                </a:spcBef>
                <a:buChar char="•"/>
                <a:tabLst>
                  <a:tab pos="4343400" algn="r"/>
                </a:tabLst>
                <a:defRPr sz="1200">
                  <a:solidFill>
                    <a:schemeClr val="tx1"/>
                  </a:solidFill>
                  <a:latin typeface="Arial" charset="0"/>
                </a:defRPr>
              </a:lvl3pPr>
              <a:lvl4pPr>
                <a:spcBef>
                  <a:spcPct val="20000"/>
                </a:spcBef>
                <a:buChar char="•"/>
                <a:tabLst>
                  <a:tab pos="4343400" algn="r"/>
                </a:tabLst>
                <a:defRPr sz="1200">
                  <a:solidFill>
                    <a:schemeClr val="tx1"/>
                  </a:solidFill>
                  <a:latin typeface="Arial" charset="0"/>
                </a:defRPr>
              </a:lvl4pPr>
              <a:lvl5pPr>
                <a:spcBef>
                  <a:spcPct val="20000"/>
                </a:spcBef>
                <a:buChar char="•"/>
                <a:tabLst>
                  <a:tab pos="4343400" algn="r"/>
                </a:tabLst>
                <a:defRPr sz="1200">
                  <a:solidFill>
                    <a:schemeClr val="tx1"/>
                  </a:solidFill>
                  <a:latin typeface="Arial" charset="0"/>
                </a:defRPr>
              </a:lvl5pPr>
              <a:lvl6pPr fontAlgn="base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4343400" algn="r"/>
                </a:tabLst>
                <a:defRPr sz="1200">
                  <a:solidFill>
                    <a:schemeClr val="tx1"/>
                  </a:solidFill>
                  <a:latin typeface="Arial" charset="0"/>
                </a:defRPr>
              </a:lvl6pPr>
              <a:lvl7pPr fontAlgn="base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4343400" algn="r"/>
                </a:tabLst>
                <a:defRPr sz="1200">
                  <a:solidFill>
                    <a:schemeClr val="tx1"/>
                  </a:solidFill>
                  <a:latin typeface="Arial" charset="0"/>
                </a:defRPr>
              </a:lvl7pPr>
              <a:lvl8pPr fontAlgn="base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4343400" algn="r"/>
                </a:tabLst>
                <a:defRPr sz="1200">
                  <a:solidFill>
                    <a:schemeClr val="tx1"/>
                  </a:solidFill>
                  <a:latin typeface="Arial" charset="0"/>
                </a:defRPr>
              </a:lvl8pPr>
              <a:lvl9pPr fontAlgn="base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4343400" algn="r"/>
                </a:tabLst>
                <a:defRPr sz="1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0"/>
                </a:spcBef>
                <a:defRPr/>
              </a:pPr>
              <a:r>
                <a:rPr lang="de-DE" altLang="de-DE" sz="1500" dirty="0">
                  <a:solidFill>
                    <a:srgbClr val="FFFFFF"/>
                  </a:solidFill>
                  <a:ea typeface="Times New Roman" pitchFamily="18" charset="0"/>
                  <a:cs typeface="Arial" charset="0"/>
                </a:rPr>
                <a:t>	</a:t>
              </a:r>
              <a:endParaRPr lang="de-DE" altLang="de-DE" sz="1500" dirty="0">
                <a:ea typeface="Times New Roman" pitchFamily="18" charset="0"/>
                <a:cs typeface="Arial" charset="0"/>
              </a:endParaRPr>
            </a:p>
          </p:txBody>
        </p:sp>
        <p:sp>
          <p:nvSpPr>
            <p:cNvPr id="13" name="Rectangle 17"/>
            <p:cNvSpPr>
              <a:spLocks noChangeArrowheads="1"/>
            </p:cNvSpPr>
            <p:nvPr userDrawn="1"/>
          </p:nvSpPr>
          <p:spPr bwMode="auto">
            <a:xfrm>
              <a:off x="4526" y="618"/>
              <a:ext cx="1668" cy="136"/>
            </a:xfrm>
            <a:prstGeom prst="rect">
              <a:avLst/>
            </a:prstGeom>
            <a:solidFill>
              <a:srgbClr val="ADB7B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>
                <a:spcBef>
                  <a:spcPct val="20000"/>
                </a:spcBef>
                <a:buChar char="•"/>
                <a:defRPr sz="1400">
                  <a:solidFill>
                    <a:schemeClr val="tx1"/>
                  </a:solidFill>
                  <a:latin typeface="Arial" charset="0"/>
                </a:defRPr>
              </a:lvl2pPr>
              <a:lvl3pPr>
                <a:spcBef>
                  <a:spcPct val="20000"/>
                </a:spcBef>
                <a:buChar char="•"/>
                <a:defRPr sz="1200">
                  <a:solidFill>
                    <a:schemeClr val="tx1"/>
                  </a:solidFill>
                  <a:latin typeface="Arial" charset="0"/>
                </a:defRPr>
              </a:lvl3pPr>
              <a:lvl4pPr>
                <a:spcBef>
                  <a:spcPct val="20000"/>
                </a:spcBef>
                <a:buChar char="•"/>
                <a:defRPr sz="1200">
                  <a:solidFill>
                    <a:schemeClr val="tx1"/>
                  </a:solidFill>
                  <a:latin typeface="Arial" charset="0"/>
                </a:defRPr>
              </a:lvl4pPr>
              <a:lvl5pPr>
                <a:spcBef>
                  <a:spcPct val="20000"/>
                </a:spcBef>
                <a:buChar char="•"/>
                <a:defRPr sz="1200">
                  <a:solidFill>
                    <a:schemeClr val="tx1"/>
                  </a:solidFill>
                  <a:latin typeface="Arial" charset="0"/>
                </a:defRPr>
              </a:lvl5pPr>
              <a:lvl6pPr fontAlgn="base">
                <a:spcBef>
                  <a:spcPct val="20000"/>
                </a:spcBef>
                <a:spcAft>
                  <a:spcPct val="0"/>
                </a:spcAft>
                <a:buChar char="•"/>
                <a:defRPr sz="1200">
                  <a:solidFill>
                    <a:schemeClr val="tx1"/>
                  </a:solidFill>
                  <a:latin typeface="Arial" charset="0"/>
                </a:defRPr>
              </a:lvl6pPr>
              <a:lvl7pPr fontAlgn="base">
                <a:spcBef>
                  <a:spcPct val="20000"/>
                </a:spcBef>
                <a:spcAft>
                  <a:spcPct val="0"/>
                </a:spcAft>
                <a:buChar char="•"/>
                <a:defRPr sz="1200">
                  <a:solidFill>
                    <a:schemeClr val="tx1"/>
                  </a:solidFill>
                  <a:latin typeface="Arial" charset="0"/>
                </a:defRPr>
              </a:lvl7pPr>
              <a:lvl8pPr fontAlgn="base">
                <a:spcBef>
                  <a:spcPct val="20000"/>
                </a:spcBef>
                <a:spcAft>
                  <a:spcPct val="0"/>
                </a:spcAft>
                <a:buChar char="•"/>
                <a:defRPr sz="1200">
                  <a:solidFill>
                    <a:schemeClr val="tx1"/>
                  </a:solidFill>
                  <a:latin typeface="Arial" charset="0"/>
                </a:defRPr>
              </a:lvl8pPr>
              <a:lvl9pPr fontAlgn="base">
                <a:spcBef>
                  <a:spcPct val="20000"/>
                </a:spcBef>
                <a:spcAft>
                  <a:spcPct val="0"/>
                </a:spcAft>
                <a:buChar char="•"/>
                <a:defRPr sz="1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>
                <a:spcBef>
                  <a:spcPct val="0"/>
                </a:spcBef>
                <a:defRPr/>
              </a:pPr>
              <a:endParaRPr lang="de-DE" altLang="de-DE" sz="1600"/>
            </a:p>
          </p:txBody>
        </p:sp>
      </p:grpSp>
      <p:pic>
        <p:nvPicPr>
          <p:cNvPr id="16" name="Grafik 15">
            <a:extLst>
              <a:ext uri="{FF2B5EF4-FFF2-40B4-BE49-F238E27FC236}">
                <a16:creationId xmlns:a16="http://schemas.microsoft.com/office/drawing/2014/main" id="{EB83A832-5584-4B52-B951-14F2384EDB1B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72092" y="81571"/>
            <a:ext cx="683586" cy="777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754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9" r:id="rId3"/>
    <p:sldLayoutId id="2147483681" r:id="rId4"/>
    <p:sldLayoutId id="2147483682" r:id="rId5"/>
    <p:sldLayoutId id="2147483683" r:id="rId6"/>
    <p:sldLayoutId id="2147483684" r:id="rId7"/>
  </p:sldLayoutIdLst>
  <p:hf hdr="0"/>
  <p:txStyles>
    <p:titleStyle>
      <a:lvl1pPr algn="l" defTabSz="914423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6" indent="-228606" algn="l" defTabSz="91442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17" indent="-228606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28" indent="-228606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40" indent="-228606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52" indent="-228606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63" indent="-228606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74" indent="-228606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86" indent="-228606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97" indent="-228606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3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34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46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57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9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8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91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727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5" Type="http://schemas.openxmlformats.org/officeDocument/2006/relationships/hyperlink" Target="http://www.ptbs-hilfe.de/" TargetMode="External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4.jpeg"/><Relationship Id="rId4" Type="http://schemas.openxmlformats.org/officeDocument/2006/relationships/image" Target="../media/image33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12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jpeg"/><Relationship Id="rId10" Type="http://schemas.openxmlformats.org/officeDocument/2006/relationships/image" Target="../media/image11.pn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8.emf"/><Relationship Id="rId4" Type="http://schemas.openxmlformats.org/officeDocument/2006/relationships/image" Target="../media/image37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09728" y="100511"/>
            <a:ext cx="11992610" cy="1169035"/>
            <a:chOff x="109728" y="100511"/>
            <a:chExt cx="11992610" cy="1169035"/>
          </a:xfrm>
        </p:grpSpPr>
        <p:sp>
          <p:nvSpPr>
            <p:cNvPr id="3" name="object 3"/>
            <p:cNvSpPr/>
            <p:nvPr/>
          </p:nvSpPr>
          <p:spPr>
            <a:xfrm>
              <a:off x="8843771" y="981455"/>
              <a:ext cx="3258820" cy="288290"/>
            </a:xfrm>
            <a:custGeom>
              <a:avLst/>
              <a:gdLst/>
              <a:ahLst/>
              <a:cxnLst/>
              <a:rect l="l" t="t" r="r" b="b"/>
              <a:pathLst>
                <a:path w="3258820" h="288290">
                  <a:moveTo>
                    <a:pt x="3258312" y="0"/>
                  </a:moveTo>
                  <a:lnTo>
                    <a:pt x="0" y="0"/>
                  </a:lnTo>
                  <a:lnTo>
                    <a:pt x="0" y="288036"/>
                  </a:lnTo>
                  <a:lnTo>
                    <a:pt x="3258312" y="288036"/>
                  </a:lnTo>
                  <a:lnTo>
                    <a:pt x="3258312" y="0"/>
                  </a:lnTo>
                  <a:close/>
                </a:path>
              </a:pathLst>
            </a:custGeom>
            <a:solidFill>
              <a:srgbClr val="ADB7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09728" y="981455"/>
              <a:ext cx="8734425" cy="288290"/>
            </a:xfrm>
            <a:custGeom>
              <a:avLst/>
              <a:gdLst/>
              <a:ahLst/>
              <a:cxnLst/>
              <a:rect l="l" t="t" r="r" b="b"/>
              <a:pathLst>
                <a:path w="8734425" h="288290">
                  <a:moveTo>
                    <a:pt x="8734044" y="0"/>
                  </a:moveTo>
                  <a:lnTo>
                    <a:pt x="0" y="0"/>
                  </a:lnTo>
                  <a:lnTo>
                    <a:pt x="0" y="288036"/>
                  </a:lnTo>
                  <a:lnTo>
                    <a:pt x="8734044" y="288036"/>
                  </a:lnTo>
                  <a:lnTo>
                    <a:pt x="8734044" y="0"/>
                  </a:lnTo>
                  <a:close/>
                </a:path>
              </a:pathLst>
            </a:custGeom>
            <a:solidFill>
              <a:srgbClr val="00448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/>
          <p:nvPr/>
        </p:nvSpPr>
        <p:spPr>
          <a:xfrm>
            <a:off x="10472928" y="1764792"/>
            <a:ext cx="44450" cy="3851275"/>
          </a:xfrm>
          <a:custGeom>
            <a:avLst/>
            <a:gdLst/>
            <a:ahLst/>
            <a:cxnLst/>
            <a:rect l="l" t="t" r="r" b="b"/>
            <a:pathLst>
              <a:path w="44450" h="3851275">
                <a:moveTo>
                  <a:pt x="44196" y="0"/>
                </a:moveTo>
                <a:lnTo>
                  <a:pt x="0" y="0"/>
                </a:lnTo>
                <a:lnTo>
                  <a:pt x="0" y="3851148"/>
                </a:lnTo>
                <a:lnTo>
                  <a:pt x="44196" y="3851148"/>
                </a:lnTo>
                <a:lnTo>
                  <a:pt x="44196" y="0"/>
                </a:lnTo>
                <a:close/>
              </a:path>
            </a:pathLst>
          </a:custGeom>
          <a:solidFill>
            <a:srgbClr val="004481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53995" y="3076955"/>
            <a:ext cx="4210811" cy="3159239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129954" y="1343505"/>
            <a:ext cx="8806815" cy="146706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R="6350" algn="r">
              <a:lnSpc>
                <a:spcPts val="2280"/>
              </a:lnSpc>
              <a:spcBef>
                <a:spcPts val="105"/>
              </a:spcBef>
            </a:pPr>
            <a:br>
              <a:rPr lang="de-DE" sz="2000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sz="1800" dirty="0" err="1"/>
              <a:t>Beauftragter</a:t>
            </a:r>
            <a:r>
              <a:rPr sz="1800" spc="-80" dirty="0"/>
              <a:t> </a:t>
            </a:r>
            <a:r>
              <a:rPr sz="1800" dirty="0"/>
              <a:t>für</a:t>
            </a:r>
            <a:r>
              <a:rPr sz="1800" spc="-40" dirty="0"/>
              <a:t> </a:t>
            </a:r>
            <a:r>
              <a:rPr sz="1800" dirty="0"/>
              <a:t>einsatzbedingte</a:t>
            </a:r>
            <a:r>
              <a:rPr sz="1800" spc="-80" dirty="0"/>
              <a:t> </a:t>
            </a:r>
            <a:r>
              <a:rPr sz="1800" dirty="0"/>
              <a:t>posttraumatische</a:t>
            </a:r>
            <a:r>
              <a:rPr sz="1800" spc="-60" dirty="0"/>
              <a:t> </a:t>
            </a:r>
            <a:r>
              <a:rPr sz="1800" spc="-10" dirty="0"/>
              <a:t>Belastungsstörungen</a:t>
            </a:r>
            <a:endParaRPr sz="1800" dirty="0"/>
          </a:p>
          <a:p>
            <a:pPr marR="5080" algn="r">
              <a:lnSpc>
                <a:spcPts val="2280"/>
              </a:lnSpc>
            </a:pPr>
            <a:r>
              <a:rPr sz="1800" dirty="0"/>
              <a:t>und</a:t>
            </a:r>
            <a:r>
              <a:rPr sz="1800" spc="-45" dirty="0"/>
              <a:t> </a:t>
            </a:r>
            <a:r>
              <a:rPr sz="1800" spc="-10" dirty="0" err="1"/>
              <a:t>Einsatztraumatisierte</a:t>
            </a:r>
            <a:br>
              <a:rPr lang="de-DE" sz="1800" spc="-10" dirty="0"/>
            </a:br>
            <a:br>
              <a:rPr lang="de-DE" sz="1800" spc="-10" dirty="0"/>
            </a:br>
            <a:r>
              <a:rPr lang="de-DE" sz="1800" dirty="0">
                <a:solidFill>
                  <a:srgbClr val="0070C0"/>
                </a:solidFill>
              </a:rPr>
              <a:t>Umgang mit moralischen Konflikten bei Einsatzkräften</a:t>
            </a:r>
            <a:endParaRPr sz="1800" dirty="0">
              <a:solidFill>
                <a:srgbClr val="0070C0"/>
              </a:solidFill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5"/>
              </a:spcBef>
            </a:pPr>
            <a:fld id="{81D60167-4931-47E6-BA6A-407CBD079E47}" type="slidenum">
              <a:rPr spc="-25" dirty="0"/>
              <a:t>1</a:t>
            </a:fld>
            <a:endParaRPr spc="-25" dirty="0"/>
          </a:p>
        </p:txBody>
      </p:sp>
      <p:sp>
        <p:nvSpPr>
          <p:cNvPr id="10" name="object 10"/>
          <p:cNvSpPr txBox="1"/>
          <p:nvPr/>
        </p:nvSpPr>
        <p:spPr>
          <a:xfrm>
            <a:off x="6944171" y="3747596"/>
            <a:ext cx="3033395" cy="51744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endParaRPr lang="de-DE" sz="1600" dirty="0">
              <a:solidFill>
                <a:srgbClr val="808080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dirty="0" err="1">
                <a:solidFill>
                  <a:srgbClr val="808080"/>
                </a:solidFill>
                <a:latin typeface="Arial"/>
                <a:cs typeface="Arial"/>
              </a:rPr>
              <a:t>Oberstarzt</a:t>
            </a:r>
            <a:r>
              <a:rPr sz="1600" spc="-50" dirty="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808080"/>
                </a:solidFill>
                <a:latin typeface="Arial"/>
                <a:cs typeface="Arial"/>
              </a:rPr>
              <a:t>Prof.</a:t>
            </a:r>
            <a:r>
              <a:rPr sz="1600" spc="-60" dirty="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808080"/>
                </a:solidFill>
                <a:latin typeface="Arial"/>
                <a:cs typeface="Arial"/>
              </a:rPr>
              <a:t>Dr.</a:t>
            </a:r>
            <a:r>
              <a:rPr sz="1600" spc="-55" dirty="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808080"/>
                </a:solidFill>
                <a:latin typeface="Arial"/>
                <a:cs typeface="Arial"/>
              </a:rPr>
              <a:t>Zimmermann</a:t>
            </a:r>
            <a:endParaRPr sz="16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8FF657-499E-4F5C-800C-E0680FD4ECF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Zusammenhang</a:t>
            </a:r>
            <a:r>
              <a:rPr lang="en-US" dirty="0"/>
              <a:t> </a:t>
            </a:r>
            <a:r>
              <a:rPr lang="en-US" dirty="0" err="1"/>
              <a:t>Werte</a:t>
            </a:r>
            <a:r>
              <a:rPr lang="en-US" dirty="0"/>
              <a:t> – </a:t>
            </a:r>
            <a:r>
              <a:rPr lang="en-US" dirty="0" err="1"/>
              <a:t>Resilienz</a:t>
            </a:r>
            <a:r>
              <a:rPr lang="en-US" dirty="0"/>
              <a:t> und PTBS</a:t>
            </a:r>
            <a:endParaRPr lang="de-DE" dirty="0"/>
          </a:p>
        </p:txBody>
      </p:sp>
      <p:pic>
        <p:nvPicPr>
          <p:cNvPr id="47" name="Grafik 1">
            <a:extLst>
              <a:ext uri="{FF2B5EF4-FFF2-40B4-BE49-F238E27FC236}">
                <a16:creationId xmlns:a16="http://schemas.microsoft.com/office/drawing/2014/main" id="{937CB248-F478-4E36-BD9F-F536FA557BD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911664">
            <a:off x="8174503" y="1550385"/>
            <a:ext cx="3582988" cy="1185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5" name="Gruppieren 54">
            <a:extLst>
              <a:ext uri="{FF2B5EF4-FFF2-40B4-BE49-F238E27FC236}">
                <a16:creationId xmlns:a16="http://schemas.microsoft.com/office/drawing/2014/main" id="{723F10A2-776D-42AB-A801-13E9BEDF713C}"/>
              </a:ext>
            </a:extLst>
          </p:cNvPr>
          <p:cNvGrpSpPr/>
          <p:nvPr/>
        </p:nvGrpSpPr>
        <p:grpSpPr>
          <a:xfrm>
            <a:off x="1874516" y="2510429"/>
            <a:ext cx="8453114" cy="3424961"/>
            <a:chOff x="1874516" y="2510429"/>
            <a:chExt cx="8453114" cy="3424961"/>
          </a:xfrm>
        </p:grpSpPr>
        <p:sp>
          <p:nvSpPr>
            <p:cNvPr id="15" name="Text Box 3">
              <a:extLst>
                <a:ext uri="{FF2B5EF4-FFF2-40B4-BE49-F238E27FC236}">
                  <a16:creationId xmlns:a16="http://schemas.microsoft.com/office/drawing/2014/main" id="{A2191417-CCF2-4DB0-98B2-702728DCCB0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74516" y="2510429"/>
              <a:ext cx="2160000" cy="1080000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square" anchor="ctr" anchorCtr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r>
                <a:rPr lang="de-DE" altLang="de-DE" sz="2000" b="1" dirty="0">
                  <a:solidFill>
                    <a:srgbClr val="000000"/>
                  </a:solidFill>
                  <a:latin typeface="Calibri" panose="020F0502020204030204" pitchFamily="34" charset="0"/>
                </a:rPr>
                <a:t> </a:t>
              </a:r>
              <a:r>
                <a:rPr lang="de-DE" sz="2000" b="1" dirty="0">
                  <a:solidFill>
                    <a:srgbClr val="000000"/>
                  </a:solidFill>
                  <a:latin typeface="Calibri" panose="020F0502020204030204" pitchFamily="34" charset="0"/>
                </a:rPr>
                <a:t>Universalismus</a:t>
              </a:r>
              <a:endParaRPr lang="de-DE" altLang="de-DE" sz="2000" b="1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  <a:p>
              <a:pPr algn="ctr" eaLnBrk="1" hangingPunct="1">
                <a:buFont typeface="Arial" panose="020B0604020202020204" pitchFamily="34" charset="0"/>
                <a:buNone/>
              </a:pPr>
              <a:r>
                <a:rPr lang="de-DE" altLang="de-DE" sz="2000" b="1" dirty="0">
                  <a:solidFill>
                    <a:srgbClr val="000000"/>
                  </a:solidFill>
                  <a:latin typeface="Calibri" panose="020F0502020204030204" pitchFamily="34" charset="0"/>
                </a:rPr>
                <a:t>Benevolenz</a:t>
              </a:r>
            </a:p>
          </p:txBody>
        </p:sp>
        <p:sp>
          <p:nvSpPr>
            <p:cNvPr id="16" name="Text Box 3">
              <a:extLst>
                <a:ext uri="{FF2B5EF4-FFF2-40B4-BE49-F238E27FC236}">
                  <a16:creationId xmlns:a16="http://schemas.microsoft.com/office/drawing/2014/main" id="{EDEC9283-A7D2-48BA-A44B-0CF311B1C19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74516" y="4280782"/>
              <a:ext cx="2160000" cy="540000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square" anchor="ctr" anchorCtr="0">
              <a:spAutoFit/>
            </a:bodyPr>
            <a:lstStyle>
              <a:defPPr>
                <a:defRPr lang="en-US"/>
              </a:defPPr>
              <a:lvl1pPr algn="ctr">
                <a:defRPr sz="2000" b="1">
                  <a:solidFill>
                    <a:srgbClr val="000000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r>
                <a:rPr lang="de-DE" altLang="de-DE" dirty="0"/>
                <a:t>Hedonismus</a:t>
              </a:r>
            </a:p>
          </p:txBody>
        </p:sp>
        <p:sp>
          <p:nvSpPr>
            <p:cNvPr id="17" name="Text Box 3">
              <a:extLst>
                <a:ext uri="{FF2B5EF4-FFF2-40B4-BE49-F238E27FC236}">
                  <a16:creationId xmlns:a16="http://schemas.microsoft.com/office/drawing/2014/main" id="{74AD2DDB-8984-4394-A020-2BDA03407F1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74516" y="5395390"/>
              <a:ext cx="2160000" cy="540000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square" anchor="ctr" anchorCtr="0">
              <a:spAutoFit/>
            </a:bodyPr>
            <a:lstStyle>
              <a:defPPr>
                <a:defRPr lang="en-US"/>
              </a:defPPr>
              <a:lvl1pPr algn="ctr">
                <a:defRPr sz="2000" b="1">
                  <a:solidFill>
                    <a:srgbClr val="000000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r>
                <a:rPr lang="de-DE" altLang="de-DE" dirty="0"/>
                <a:t> Macht</a:t>
              </a:r>
            </a:p>
          </p:txBody>
        </p:sp>
        <p:sp>
          <p:nvSpPr>
            <p:cNvPr id="18" name="Text Box 3">
              <a:extLst>
                <a:ext uri="{FF2B5EF4-FFF2-40B4-BE49-F238E27FC236}">
                  <a16:creationId xmlns:a16="http://schemas.microsoft.com/office/drawing/2014/main" id="{9E880C2A-6AEA-4636-B8D3-E72DE4AEFE6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167630" y="4280782"/>
              <a:ext cx="2160000" cy="5400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square" anchor="ctr" anchorCtr="0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 typeface="Arial" pitchFamily="34" charset="0"/>
                <a:buNone/>
                <a:defRPr/>
              </a:pPr>
              <a:r>
                <a:rPr lang="de-DE" altLang="de-DE" sz="2000" b="1" dirty="0">
                  <a:solidFill>
                    <a:srgbClr val="000000"/>
                  </a:solidFill>
                  <a:cs typeface="Arial" panose="020B0604020202020204" pitchFamily="34" charset="0"/>
                </a:rPr>
                <a:t>PTBS</a:t>
              </a:r>
            </a:p>
          </p:txBody>
        </p:sp>
        <p:sp>
          <p:nvSpPr>
            <p:cNvPr id="19" name="Text Box 3">
              <a:extLst>
                <a:ext uri="{FF2B5EF4-FFF2-40B4-BE49-F238E27FC236}">
                  <a16:creationId xmlns:a16="http://schemas.microsoft.com/office/drawing/2014/main" id="{872D8052-27B9-4BB6-96A7-726136B542B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21073" y="4280782"/>
              <a:ext cx="2160000" cy="54000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square" anchor="ctr" anchorCtr="0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 typeface="Arial" pitchFamily="34" charset="0"/>
                <a:buNone/>
                <a:defRPr/>
              </a:pPr>
              <a:r>
                <a:rPr lang="de-DE" altLang="de-DE" sz="2000" b="1" dirty="0">
                  <a:solidFill>
                    <a:srgbClr val="000000"/>
                  </a:solidFill>
                  <a:cs typeface="Arial" panose="020B0604020202020204" pitchFamily="34" charset="0"/>
                </a:rPr>
                <a:t>Resilienz</a:t>
              </a:r>
            </a:p>
          </p:txBody>
        </p:sp>
        <p:cxnSp>
          <p:nvCxnSpPr>
            <p:cNvPr id="20" name="Gerade Verbindung 5">
              <a:extLst>
                <a:ext uri="{FF2B5EF4-FFF2-40B4-BE49-F238E27FC236}">
                  <a16:creationId xmlns:a16="http://schemas.microsoft.com/office/drawing/2014/main" id="{F98FF98C-6126-4AD0-8193-63131F27E09C}"/>
                </a:ext>
              </a:extLst>
            </p:cNvPr>
            <p:cNvCxnSpPr>
              <a:cxnSpLocks/>
              <a:stCxn id="17" idx="3"/>
            </p:cNvCxnSpPr>
            <p:nvPr/>
          </p:nvCxnSpPr>
          <p:spPr bwMode="auto">
            <a:xfrm>
              <a:off x="4034516" y="5665390"/>
              <a:ext cx="5213114" cy="0"/>
            </a:xfrm>
            <a:prstGeom prst="line">
              <a:avLst/>
            </a:prstGeom>
            <a:ln w="3175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mit Pfeil 20">
              <a:extLst>
                <a:ext uri="{FF2B5EF4-FFF2-40B4-BE49-F238E27FC236}">
                  <a16:creationId xmlns:a16="http://schemas.microsoft.com/office/drawing/2014/main" id="{242FF705-6A61-44B1-9FCC-D723685DBF7B}"/>
                </a:ext>
              </a:extLst>
            </p:cNvPr>
            <p:cNvCxnSpPr>
              <a:cxnSpLocks/>
              <a:endCxn id="18" idx="2"/>
            </p:cNvCxnSpPr>
            <p:nvPr/>
          </p:nvCxnSpPr>
          <p:spPr bwMode="auto">
            <a:xfrm flipV="1">
              <a:off x="9247630" y="4820782"/>
              <a:ext cx="0" cy="844608"/>
            </a:xfrm>
            <a:prstGeom prst="straightConnector1">
              <a:avLst/>
            </a:prstGeom>
            <a:ln w="31750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Gerade Verbindung 23">
              <a:extLst>
                <a:ext uri="{FF2B5EF4-FFF2-40B4-BE49-F238E27FC236}">
                  <a16:creationId xmlns:a16="http://schemas.microsoft.com/office/drawing/2014/main" id="{118A9939-059D-45E1-B2F7-4EF7C258E129}"/>
                </a:ext>
              </a:extLst>
            </p:cNvPr>
            <p:cNvCxnSpPr>
              <a:cxnSpLocks/>
              <a:stCxn id="15" idx="3"/>
            </p:cNvCxnSpPr>
            <p:nvPr/>
          </p:nvCxnSpPr>
          <p:spPr bwMode="auto">
            <a:xfrm>
              <a:off x="4034516" y="3050429"/>
              <a:ext cx="5655753" cy="0"/>
            </a:xfrm>
            <a:prstGeom prst="line">
              <a:avLst/>
            </a:prstGeom>
            <a:ln w="3175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Gerade Verbindung mit Pfeil 22">
              <a:extLst>
                <a:ext uri="{FF2B5EF4-FFF2-40B4-BE49-F238E27FC236}">
                  <a16:creationId xmlns:a16="http://schemas.microsoft.com/office/drawing/2014/main" id="{5356D56D-6C93-4CEF-84EA-EF60DF3F3DC1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9690269" y="3050429"/>
              <a:ext cx="0" cy="1230352"/>
            </a:xfrm>
            <a:prstGeom prst="straightConnector1">
              <a:avLst/>
            </a:prstGeom>
            <a:ln w="31750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mit Pfeil 23">
              <a:extLst>
                <a:ext uri="{FF2B5EF4-FFF2-40B4-BE49-F238E27FC236}">
                  <a16:creationId xmlns:a16="http://schemas.microsoft.com/office/drawing/2014/main" id="{9AA36E2A-FC31-4EF7-9E2A-159FADD23B7A}"/>
                </a:ext>
              </a:extLst>
            </p:cNvPr>
            <p:cNvCxnSpPr>
              <a:cxnSpLocks/>
              <a:endCxn id="19" idx="2"/>
            </p:cNvCxnSpPr>
            <p:nvPr/>
          </p:nvCxnSpPr>
          <p:spPr bwMode="auto">
            <a:xfrm flipV="1">
              <a:off x="6101073" y="4820782"/>
              <a:ext cx="0" cy="844608"/>
            </a:xfrm>
            <a:prstGeom prst="straightConnector1">
              <a:avLst/>
            </a:prstGeom>
            <a:ln w="31750">
              <a:tailEnd type="arrow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5" name="Gerade Verbindung mit Pfeil 24">
              <a:extLst>
                <a:ext uri="{FF2B5EF4-FFF2-40B4-BE49-F238E27FC236}">
                  <a16:creationId xmlns:a16="http://schemas.microsoft.com/office/drawing/2014/main" id="{4AB3CBF1-2D27-42EC-8C35-A74C33E82513}"/>
                </a:ext>
              </a:extLst>
            </p:cNvPr>
            <p:cNvCxnSpPr>
              <a:cxnSpLocks/>
              <a:endCxn id="18" idx="1"/>
            </p:cNvCxnSpPr>
            <p:nvPr/>
          </p:nvCxnSpPr>
          <p:spPr bwMode="auto">
            <a:xfrm>
              <a:off x="7202970" y="4550782"/>
              <a:ext cx="964660" cy="0"/>
            </a:xfrm>
            <a:prstGeom prst="straightConnector1">
              <a:avLst/>
            </a:prstGeom>
            <a:ln w="31750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Gerade Verbindung mit Pfeil 25">
              <a:extLst>
                <a:ext uri="{FF2B5EF4-FFF2-40B4-BE49-F238E27FC236}">
                  <a16:creationId xmlns:a16="http://schemas.microsoft.com/office/drawing/2014/main" id="{38AC74B7-7B91-4BB5-A891-8BC9D920F46C}"/>
                </a:ext>
              </a:extLst>
            </p:cNvPr>
            <p:cNvCxnSpPr>
              <a:cxnSpLocks/>
              <a:endCxn id="19" idx="1"/>
            </p:cNvCxnSpPr>
            <p:nvPr/>
          </p:nvCxnSpPr>
          <p:spPr bwMode="auto">
            <a:xfrm>
              <a:off x="4028154" y="4550782"/>
              <a:ext cx="992919" cy="0"/>
            </a:xfrm>
            <a:prstGeom prst="straightConnector1">
              <a:avLst/>
            </a:prstGeom>
            <a:ln w="31750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Gerade Verbindung 33">
              <a:extLst>
                <a:ext uri="{FF2B5EF4-FFF2-40B4-BE49-F238E27FC236}">
                  <a16:creationId xmlns:a16="http://schemas.microsoft.com/office/drawing/2014/main" id="{ABC15F32-225D-4758-9D15-A24DFAD50D4E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2946403" y="3839456"/>
              <a:ext cx="6301227" cy="1"/>
            </a:xfrm>
            <a:prstGeom prst="line">
              <a:avLst/>
            </a:prstGeom>
            <a:ln w="3175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 Verbindung mit Pfeil 27">
              <a:extLst>
                <a:ext uri="{FF2B5EF4-FFF2-40B4-BE49-F238E27FC236}">
                  <a16:creationId xmlns:a16="http://schemas.microsoft.com/office/drawing/2014/main" id="{980DED84-9A0D-4BCC-BD7F-AAA8D6173AD2}"/>
                </a:ext>
              </a:extLst>
            </p:cNvPr>
            <p:cNvCxnSpPr/>
            <p:nvPr/>
          </p:nvCxnSpPr>
          <p:spPr bwMode="auto">
            <a:xfrm>
              <a:off x="9247630" y="3839456"/>
              <a:ext cx="0" cy="441325"/>
            </a:xfrm>
            <a:prstGeom prst="straightConnector1">
              <a:avLst/>
            </a:prstGeom>
            <a:ln w="31750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Gerade Verbindung 22">
              <a:extLst>
                <a:ext uri="{FF2B5EF4-FFF2-40B4-BE49-F238E27FC236}">
                  <a16:creationId xmlns:a16="http://schemas.microsoft.com/office/drawing/2014/main" id="{F9DB6CE8-554F-4483-8E3B-CBCB46C3521A}"/>
                </a:ext>
              </a:extLst>
            </p:cNvPr>
            <p:cNvCxnSpPr/>
            <p:nvPr/>
          </p:nvCxnSpPr>
          <p:spPr bwMode="auto">
            <a:xfrm>
              <a:off x="2946403" y="3839457"/>
              <a:ext cx="0" cy="441325"/>
            </a:xfrm>
            <a:prstGeom prst="line">
              <a:avLst/>
            </a:prstGeom>
            <a:ln w="3175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0" name="Gruppieren 41">
              <a:extLst>
                <a:ext uri="{FF2B5EF4-FFF2-40B4-BE49-F238E27FC236}">
                  <a16:creationId xmlns:a16="http://schemas.microsoft.com/office/drawing/2014/main" id="{CB748A4E-26EB-4713-BAD9-1029F897AE1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188512" y="5039747"/>
              <a:ext cx="411163" cy="523875"/>
              <a:chOff x="4809405" y="2041684"/>
              <a:chExt cx="410667" cy="523220"/>
            </a:xfrm>
          </p:grpSpPr>
          <p:sp>
            <p:nvSpPr>
              <p:cNvPr id="43" name="Ellipse 42">
                <a:extLst>
                  <a:ext uri="{FF2B5EF4-FFF2-40B4-BE49-F238E27FC236}">
                    <a16:creationId xmlns:a16="http://schemas.microsoft.com/office/drawing/2014/main" id="{35476627-9311-4E68-B7BC-7B9DDD1B48D8}"/>
                  </a:ext>
                </a:extLst>
              </p:cNvPr>
              <p:cNvSpPr/>
              <p:nvPr/>
            </p:nvSpPr>
            <p:spPr>
              <a:xfrm>
                <a:off x="4809405" y="2097178"/>
                <a:ext cx="390054" cy="359911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de-DE"/>
              </a:p>
            </p:txBody>
          </p:sp>
          <p:sp>
            <p:nvSpPr>
              <p:cNvPr id="44" name="Textfeld 43">
                <a:extLst>
                  <a:ext uri="{FF2B5EF4-FFF2-40B4-BE49-F238E27FC236}">
                    <a16:creationId xmlns:a16="http://schemas.microsoft.com/office/drawing/2014/main" id="{43613F9F-DAAC-4EAC-AC69-AED14343085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825412" y="2041684"/>
                <a:ext cx="394660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/>
                <a:r>
                  <a:rPr lang="de-DE" altLang="de-DE" sz="2800" b="1" dirty="0"/>
                  <a:t>+</a:t>
                </a:r>
                <a:endParaRPr lang="de-DE" altLang="de-DE" b="1" dirty="0"/>
              </a:p>
            </p:txBody>
          </p:sp>
        </p:grpSp>
        <p:grpSp>
          <p:nvGrpSpPr>
            <p:cNvPr id="31" name="Gruppieren 44">
              <a:extLst>
                <a:ext uri="{FF2B5EF4-FFF2-40B4-BE49-F238E27FC236}">
                  <a16:creationId xmlns:a16="http://schemas.microsoft.com/office/drawing/2014/main" id="{1FDD6009-6C57-4A1D-8EB0-CAAB42A80CA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92821" y="4027562"/>
              <a:ext cx="388938" cy="523220"/>
              <a:chOff x="4809405" y="2021365"/>
              <a:chExt cx="389975" cy="522566"/>
            </a:xfrm>
          </p:grpSpPr>
          <p:sp>
            <p:nvSpPr>
              <p:cNvPr id="41" name="Ellipse 40">
                <a:extLst>
                  <a:ext uri="{FF2B5EF4-FFF2-40B4-BE49-F238E27FC236}">
                    <a16:creationId xmlns:a16="http://schemas.microsoft.com/office/drawing/2014/main" id="{DB029EEF-5DE2-4489-910E-4EF9490141BF}"/>
                  </a:ext>
                </a:extLst>
              </p:cNvPr>
              <p:cNvSpPr/>
              <p:nvPr/>
            </p:nvSpPr>
            <p:spPr>
              <a:xfrm>
                <a:off x="4809405" y="2097178"/>
                <a:ext cx="389975" cy="359911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de-DE"/>
              </a:p>
            </p:txBody>
          </p:sp>
          <p:sp>
            <p:nvSpPr>
              <p:cNvPr id="42" name="Textfeld 46">
                <a:extLst>
                  <a:ext uri="{FF2B5EF4-FFF2-40B4-BE49-F238E27FC236}">
                    <a16:creationId xmlns:a16="http://schemas.microsoft.com/office/drawing/2014/main" id="{4C54C6AE-11D5-4295-8971-5A2BEBFA4E9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825413" y="2021365"/>
                <a:ext cx="339324" cy="5225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/>
                <a:r>
                  <a:rPr lang="de-DE" altLang="de-DE" sz="2800" b="1" dirty="0"/>
                  <a:t>+</a:t>
                </a:r>
                <a:endParaRPr lang="de-DE" altLang="de-DE" b="1" dirty="0"/>
              </a:p>
            </p:txBody>
          </p:sp>
        </p:grpSp>
        <p:grpSp>
          <p:nvGrpSpPr>
            <p:cNvPr id="32" name="Gruppieren 47">
              <a:extLst>
                <a:ext uri="{FF2B5EF4-FFF2-40B4-BE49-F238E27FC236}">
                  <a16:creationId xmlns:a16="http://schemas.microsoft.com/office/drawing/2014/main" id="{EADA7F76-00C7-4CBB-A014-407F897B835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401093" y="4060118"/>
              <a:ext cx="388937" cy="522288"/>
              <a:chOff x="4809405" y="1988840"/>
              <a:chExt cx="389285" cy="523220"/>
            </a:xfrm>
          </p:grpSpPr>
          <p:sp>
            <p:nvSpPr>
              <p:cNvPr id="39" name="Ellipse 38">
                <a:extLst>
                  <a:ext uri="{FF2B5EF4-FFF2-40B4-BE49-F238E27FC236}">
                    <a16:creationId xmlns:a16="http://schemas.microsoft.com/office/drawing/2014/main" id="{E265C3E6-E5AC-4154-B36B-85F035D4A977}"/>
                  </a:ext>
                </a:extLst>
              </p:cNvPr>
              <p:cNvSpPr/>
              <p:nvPr/>
            </p:nvSpPr>
            <p:spPr>
              <a:xfrm>
                <a:off x="4809405" y="2096983"/>
                <a:ext cx="389285" cy="359415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de-DE"/>
              </a:p>
            </p:txBody>
          </p:sp>
          <p:sp>
            <p:nvSpPr>
              <p:cNvPr id="40" name="Textfeld 49">
                <a:extLst>
                  <a:ext uri="{FF2B5EF4-FFF2-40B4-BE49-F238E27FC236}">
                    <a16:creationId xmlns:a16="http://schemas.microsoft.com/office/drawing/2014/main" id="{8874BD3C-9365-4B14-B354-0A6A82E94E5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843174" y="1988840"/>
                <a:ext cx="304892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/>
                <a:r>
                  <a:rPr lang="de-DE" altLang="de-DE" sz="2800" b="1" dirty="0"/>
                  <a:t>-</a:t>
                </a:r>
                <a:endParaRPr lang="de-DE" altLang="de-DE" b="1" dirty="0"/>
              </a:p>
            </p:txBody>
          </p:sp>
        </p:grpSp>
        <p:grpSp>
          <p:nvGrpSpPr>
            <p:cNvPr id="33" name="Gruppieren 50">
              <a:extLst>
                <a:ext uri="{FF2B5EF4-FFF2-40B4-BE49-F238E27FC236}">
                  <a16:creationId xmlns:a16="http://schemas.microsoft.com/office/drawing/2014/main" id="{5A436E36-80A7-4574-8D93-EAAF3440720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301332" y="5000169"/>
              <a:ext cx="388937" cy="523875"/>
              <a:chOff x="4809405" y="1988840"/>
              <a:chExt cx="389285" cy="523220"/>
            </a:xfrm>
          </p:grpSpPr>
          <p:sp>
            <p:nvSpPr>
              <p:cNvPr id="37" name="Ellipse 36">
                <a:extLst>
                  <a:ext uri="{FF2B5EF4-FFF2-40B4-BE49-F238E27FC236}">
                    <a16:creationId xmlns:a16="http://schemas.microsoft.com/office/drawing/2014/main" id="{C877B0C2-9583-4C3E-826D-552D2E9EC6B1}"/>
                  </a:ext>
                </a:extLst>
              </p:cNvPr>
              <p:cNvSpPr/>
              <p:nvPr/>
            </p:nvSpPr>
            <p:spPr>
              <a:xfrm>
                <a:off x="4809405" y="2096655"/>
                <a:ext cx="389285" cy="359912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de-DE"/>
              </a:p>
            </p:txBody>
          </p:sp>
          <p:sp>
            <p:nvSpPr>
              <p:cNvPr id="38" name="Textfeld 52">
                <a:extLst>
                  <a:ext uri="{FF2B5EF4-FFF2-40B4-BE49-F238E27FC236}">
                    <a16:creationId xmlns:a16="http://schemas.microsoft.com/office/drawing/2014/main" id="{1CF37CFB-41AF-4902-B41C-64ACA2A3EF7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843172" y="1988840"/>
                <a:ext cx="304892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/>
                <a:r>
                  <a:rPr lang="de-DE" altLang="de-DE" sz="2800" b="1"/>
                  <a:t>-</a:t>
                </a:r>
                <a:endParaRPr lang="de-DE" altLang="de-DE" b="1"/>
              </a:p>
            </p:txBody>
          </p:sp>
        </p:grpSp>
        <p:grpSp>
          <p:nvGrpSpPr>
            <p:cNvPr id="34" name="Gruppieren 53">
              <a:extLst>
                <a:ext uri="{FF2B5EF4-FFF2-40B4-BE49-F238E27FC236}">
                  <a16:creationId xmlns:a16="http://schemas.microsoft.com/office/drawing/2014/main" id="{59279E3E-A9F2-483C-9836-65F9556693A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915926" y="3328491"/>
              <a:ext cx="388937" cy="523875"/>
              <a:chOff x="4809405" y="1988840"/>
              <a:chExt cx="389285" cy="523220"/>
            </a:xfrm>
          </p:grpSpPr>
          <p:sp>
            <p:nvSpPr>
              <p:cNvPr id="35" name="Ellipse 34">
                <a:extLst>
                  <a:ext uri="{FF2B5EF4-FFF2-40B4-BE49-F238E27FC236}">
                    <a16:creationId xmlns:a16="http://schemas.microsoft.com/office/drawing/2014/main" id="{A612EBE0-FBA6-4258-A4B3-AA2BF05B3C52}"/>
                  </a:ext>
                </a:extLst>
              </p:cNvPr>
              <p:cNvSpPr/>
              <p:nvPr/>
            </p:nvSpPr>
            <p:spPr>
              <a:xfrm>
                <a:off x="4809405" y="2096655"/>
                <a:ext cx="389285" cy="359911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de-DE"/>
              </a:p>
            </p:txBody>
          </p:sp>
          <p:sp>
            <p:nvSpPr>
              <p:cNvPr id="36" name="Textfeld 55">
                <a:extLst>
                  <a:ext uri="{FF2B5EF4-FFF2-40B4-BE49-F238E27FC236}">
                    <a16:creationId xmlns:a16="http://schemas.microsoft.com/office/drawing/2014/main" id="{ADFF65B8-94C7-4ED6-8295-56EF5FBEBD5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843172" y="1988840"/>
                <a:ext cx="304892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/>
                <a:r>
                  <a:rPr lang="de-DE" altLang="de-DE" sz="2800" b="1"/>
                  <a:t>-</a:t>
                </a:r>
                <a:endParaRPr lang="de-DE" altLang="de-DE" b="1"/>
              </a:p>
            </p:txBody>
          </p:sp>
        </p:grpSp>
        <p:grpSp>
          <p:nvGrpSpPr>
            <p:cNvPr id="48" name="Gruppieren 27">
              <a:extLst>
                <a:ext uri="{FF2B5EF4-FFF2-40B4-BE49-F238E27FC236}">
                  <a16:creationId xmlns:a16="http://schemas.microsoft.com/office/drawing/2014/main" id="{180293DE-4AD6-4829-97BF-B48A2E3C8C1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905606" y="2533397"/>
              <a:ext cx="409575" cy="522287"/>
              <a:chOff x="4809405" y="2041684"/>
              <a:chExt cx="410667" cy="523220"/>
            </a:xfrm>
          </p:grpSpPr>
          <p:sp>
            <p:nvSpPr>
              <p:cNvPr id="49" name="Ellipse 48">
                <a:extLst>
                  <a:ext uri="{FF2B5EF4-FFF2-40B4-BE49-F238E27FC236}">
                    <a16:creationId xmlns:a16="http://schemas.microsoft.com/office/drawing/2014/main" id="{A67CCA3B-E2AA-441C-BB0C-8B32B14EDC32}"/>
                  </a:ext>
                </a:extLst>
              </p:cNvPr>
              <p:cNvSpPr/>
              <p:nvPr/>
            </p:nvSpPr>
            <p:spPr>
              <a:xfrm>
                <a:off x="4809405" y="2097345"/>
                <a:ext cx="389975" cy="359416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de-DE"/>
              </a:p>
            </p:txBody>
          </p:sp>
          <p:sp>
            <p:nvSpPr>
              <p:cNvPr id="50" name="Textfeld 26">
                <a:extLst>
                  <a:ext uri="{FF2B5EF4-FFF2-40B4-BE49-F238E27FC236}">
                    <a16:creationId xmlns:a16="http://schemas.microsoft.com/office/drawing/2014/main" id="{BDA9D7D2-1073-42B0-9405-6E458E61066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825412" y="2041684"/>
                <a:ext cx="394660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/>
                <a:r>
                  <a:rPr lang="de-DE" altLang="de-DE" sz="2800" b="1" dirty="0"/>
                  <a:t>+</a:t>
                </a:r>
                <a:endParaRPr lang="de-DE" altLang="de-DE" b="1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177167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6939" y="2060575"/>
            <a:ext cx="3138487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3" name="Foliennummernplatzhalter 5"/>
          <p:cNvSpPr>
            <a:spLocks noGrp="1"/>
          </p:cNvSpPr>
          <p:nvPr>
            <p:ph type="sldNum" sz="quarter" idx="429496729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B60A4BC-D6D2-413C-AD32-A59B2C93DAB6}" type="slidenum">
              <a:rPr lang="de-DE" altLang="de-DE" sz="1200">
                <a:solidFill>
                  <a:srgbClr val="336699"/>
                </a:solidFill>
                <a:latin typeface="Arial Unicode MS" pitchFamily="34" charset="-128"/>
              </a:rPr>
              <a:pPr>
                <a:spcBef>
                  <a:spcPct val="0"/>
                </a:spcBef>
                <a:buFontTx/>
                <a:buNone/>
              </a:pPr>
              <a:t>11</a:t>
            </a:fld>
            <a:endParaRPr lang="de-DE" altLang="de-DE" sz="1200">
              <a:solidFill>
                <a:srgbClr val="336699"/>
              </a:solidFill>
              <a:latin typeface="Arial Unicode MS" pitchFamily="34" charset="-128"/>
            </a:endParaRPr>
          </a:p>
        </p:txBody>
      </p:sp>
      <p:sp>
        <p:nvSpPr>
          <p:cNvPr id="40968" name="Textfeld 10"/>
          <p:cNvSpPr txBox="1">
            <a:spLocks noChangeArrowheads="1"/>
          </p:cNvSpPr>
          <p:nvPr/>
        </p:nvSpPr>
        <p:spPr bwMode="auto">
          <a:xfrm>
            <a:off x="4300681" y="219809"/>
            <a:ext cx="466248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2400" b="1" dirty="0" err="1">
                <a:solidFill>
                  <a:srgbClr val="000000"/>
                </a:solidFill>
                <a:latin typeface="Frutiger" charset="0"/>
              </a:rPr>
              <a:t>Traumafolgestörungen</a:t>
            </a:r>
            <a:endParaRPr lang="de-DE" altLang="de-DE" sz="2400" b="1" dirty="0">
              <a:solidFill>
                <a:srgbClr val="000000"/>
              </a:solidFill>
              <a:latin typeface="Frutiger" charset="0"/>
            </a:endParaRPr>
          </a:p>
        </p:txBody>
      </p:sp>
      <p:sp>
        <p:nvSpPr>
          <p:cNvPr id="3" name="Rechteck 2"/>
          <p:cNvSpPr/>
          <p:nvPr/>
        </p:nvSpPr>
        <p:spPr>
          <a:xfrm>
            <a:off x="1582737" y="1530350"/>
            <a:ext cx="2962275" cy="113823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eaLnBrk="1" hangingPunct="1">
              <a:spcBef>
                <a:spcPct val="20000"/>
              </a:spcBef>
              <a:buSzPct val="80000"/>
              <a:defRPr/>
            </a:pPr>
            <a:r>
              <a:rPr lang="de-DE" sz="2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PTBS</a:t>
            </a:r>
          </a:p>
          <a:p>
            <a:pPr eaLnBrk="1" hangingPunct="1">
              <a:spcBef>
                <a:spcPct val="20000"/>
              </a:spcBef>
              <a:buSzPct val="80000"/>
              <a:defRPr/>
            </a:pPr>
            <a:r>
              <a:rPr lang="de-DE" sz="2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Akute Belastungsreaktion</a:t>
            </a:r>
          </a:p>
          <a:p>
            <a:pPr eaLnBrk="1" hangingPunct="1">
              <a:spcBef>
                <a:spcPct val="20000"/>
              </a:spcBef>
              <a:buSzPct val="80000"/>
              <a:defRPr/>
            </a:pPr>
            <a:r>
              <a:rPr lang="de-DE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Anpassungsstörung</a:t>
            </a:r>
          </a:p>
        </p:txBody>
      </p:sp>
      <p:sp>
        <p:nvSpPr>
          <p:cNvPr id="4" name="Rechteck 3"/>
          <p:cNvSpPr/>
          <p:nvPr/>
        </p:nvSpPr>
        <p:spPr>
          <a:xfrm>
            <a:off x="7736638" y="4937125"/>
            <a:ext cx="3683000" cy="1138237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eaLnBrk="1" hangingPunct="1">
              <a:spcBef>
                <a:spcPct val="20000"/>
              </a:spcBef>
              <a:buSzPct val="80000"/>
              <a:defRPr/>
            </a:pPr>
            <a:r>
              <a:rPr lang="de-DE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Affektive Störungen (F32,33,34)</a:t>
            </a:r>
          </a:p>
          <a:p>
            <a:pPr eaLnBrk="1" hangingPunct="1">
              <a:spcBef>
                <a:spcPct val="20000"/>
              </a:spcBef>
              <a:buSzPct val="80000"/>
              <a:defRPr/>
            </a:pPr>
            <a:r>
              <a:rPr lang="de-DE" sz="2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Dissoziative Störungsbilder</a:t>
            </a:r>
          </a:p>
          <a:p>
            <a:pPr eaLnBrk="1" hangingPunct="1">
              <a:spcBef>
                <a:spcPct val="20000"/>
              </a:spcBef>
              <a:buSzPct val="80000"/>
              <a:defRPr/>
            </a:pPr>
            <a:r>
              <a:rPr lang="de-DE" sz="2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Somatoforme (Schmerz)-störung</a:t>
            </a:r>
          </a:p>
        </p:txBody>
      </p:sp>
      <p:sp>
        <p:nvSpPr>
          <p:cNvPr id="5" name="Rechteck 4"/>
          <p:cNvSpPr/>
          <p:nvPr/>
        </p:nvSpPr>
        <p:spPr>
          <a:xfrm>
            <a:off x="609486" y="4656931"/>
            <a:ext cx="4283075" cy="138430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eaLnBrk="1" hangingPunct="1">
              <a:spcBef>
                <a:spcPct val="20000"/>
              </a:spcBef>
              <a:buSzPct val="80000"/>
              <a:defRPr/>
            </a:pPr>
            <a:r>
              <a:rPr lang="de-DE" sz="2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Andauernde Persönlichkeitsänderung nach Extrembelastung</a:t>
            </a:r>
          </a:p>
          <a:p>
            <a:pPr eaLnBrk="1" hangingPunct="1">
              <a:spcBef>
                <a:spcPct val="20000"/>
              </a:spcBef>
              <a:buSzPct val="80000"/>
              <a:defRPr/>
            </a:pPr>
            <a:r>
              <a:rPr lang="de-DE" sz="2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Emotional instabile und dissoziale Persönlichkeitsstörung</a:t>
            </a:r>
          </a:p>
        </p:txBody>
      </p:sp>
      <p:sp>
        <p:nvSpPr>
          <p:cNvPr id="6" name="Rechteck 5"/>
          <p:cNvSpPr/>
          <p:nvPr/>
        </p:nvSpPr>
        <p:spPr>
          <a:xfrm>
            <a:off x="8176030" y="1909445"/>
            <a:ext cx="2462213" cy="76993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eaLnBrk="1" hangingPunct="1">
              <a:spcBef>
                <a:spcPct val="20000"/>
              </a:spcBef>
              <a:buSzPct val="80000"/>
              <a:defRPr/>
            </a:pPr>
            <a:r>
              <a:rPr lang="de-DE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Substanzmissbrauch</a:t>
            </a:r>
          </a:p>
          <a:p>
            <a:pPr eaLnBrk="1" hangingPunct="1">
              <a:spcBef>
                <a:spcPct val="20000"/>
              </a:spcBef>
              <a:buSzPct val="80000"/>
              <a:defRPr/>
            </a:pPr>
            <a:r>
              <a:rPr lang="de-DE" sz="2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Essstörungen</a:t>
            </a:r>
          </a:p>
        </p:txBody>
      </p:sp>
      <p:sp>
        <p:nvSpPr>
          <p:cNvPr id="40973" name="Textfeld 1"/>
          <p:cNvSpPr txBox="1">
            <a:spLocks noChangeArrowheads="1"/>
          </p:cNvSpPr>
          <p:nvPr/>
        </p:nvSpPr>
        <p:spPr bwMode="auto">
          <a:xfrm>
            <a:off x="5646738" y="1860550"/>
            <a:ext cx="1096962" cy="40005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000" b="1" dirty="0">
                <a:solidFill>
                  <a:schemeClr val="bg1"/>
                </a:solidFill>
                <a:latin typeface="Arial" panose="020B0604020202020204" pitchFamily="34" charset="0"/>
              </a:rPr>
              <a:t>Trauma</a:t>
            </a:r>
          </a:p>
        </p:txBody>
      </p:sp>
    </p:spTree>
    <p:extLst>
      <p:ext uri="{BB962C8B-B14F-4D97-AF65-F5344CB8AC3E}">
        <p14:creationId xmlns:p14="http://schemas.microsoft.com/office/powerpoint/2010/main" val="20682495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/>
          <p:cNvSpPr>
            <a:spLocks noGrp="1"/>
          </p:cNvSpPr>
          <p:nvPr>
            <p:ph type="body" sz="quarter" idx="13"/>
          </p:nvPr>
        </p:nvSpPr>
        <p:spPr>
          <a:xfrm>
            <a:off x="4005694" y="261327"/>
            <a:ext cx="7092306" cy="346375"/>
          </a:xfrm>
        </p:spPr>
        <p:txBody>
          <a:bodyPr/>
          <a:lstStyle/>
          <a:p>
            <a:pPr marL="0" indent="0" algn="l">
              <a:buNone/>
            </a:pPr>
            <a:r>
              <a:rPr lang="de-DE" altLang="de-DE" sz="2400" dirty="0"/>
              <a:t>Konstrukt ethischer Normverletzungen </a:t>
            </a:r>
            <a:br>
              <a:rPr lang="de-DE" altLang="de-DE" sz="2400" dirty="0"/>
            </a:br>
            <a:r>
              <a:rPr lang="de-DE" altLang="de-DE" sz="2400" dirty="0"/>
              <a:t>„Moral </a:t>
            </a:r>
            <a:r>
              <a:rPr lang="de-DE" altLang="de-DE" sz="2400" dirty="0" err="1"/>
              <a:t>Injury</a:t>
            </a:r>
            <a:r>
              <a:rPr lang="de-DE" altLang="de-DE" sz="2400" dirty="0"/>
              <a:t>“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B99E17C6-2DE2-448D-AD06-042C0289E16A}" type="slidenum">
              <a:rPr lang="de-DE" smtClean="0"/>
              <a:pPr/>
              <a:t>12</a:t>
            </a:fld>
            <a:endParaRPr lang="de-DE" dirty="0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A1C128F-993A-4D08-9258-6BD8FA12E7C3}" type="datetime1">
              <a:rPr lang="de-DE" smtClean="0"/>
              <a:t>14.01.2026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/>
              <a:t>ÖFFENTLICH</a:t>
            </a:r>
          </a:p>
        </p:txBody>
      </p:sp>
      <p:sp>
        <p:nvSpPr>
          <p:cNvPr id="7" name="Rechteck 9"/>
          <p:cNvSpPr>
            <a:spLocks noChangeArrowheads="1"/>
          </p:cNvSpPr>
          <p:nvPr/>
        </p:nvSpPr>
        <p:spPr bwMode="auto">
          <a:xfrm>
            <a:off x="1758023" y="1752112"/>
            <a:ext cx="8725564" cy="4396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85750" indent="-285750" eaLnBrk="1" hangingPunct="1">
              <a:lnSpc>
                <a:spcPct val="150000"/>
              </a:lnSpc>
              <a:buSzPct val="144000"/>
              <a:buFont typeface="Wingdings" panose="05000000000000000000" pitchFamily="2" charset="2"/>
              <a:buChar char="Ø"/>
            </a:pPr>
            <a:r>
              <a:rPr lang="en-US" altLang="de-DE" sz="1800" b="1" dirty="0">
                <a:solidFill>
                  <a:srgbClr val="FF3300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“Experiences that contradict deeply held moral and ethical beliefs and expectations”</a:t>
            </a:r>
          </a:p>
          <a:p>
            <a:pPr marL="285750" indent="-285750" eaLnBrk="1" hangingPunct="1">
              <a:lnSpc>
                <a:spcPct val="150000"/>
              </a:lnSpc>
              <a:buSzPct val="144000"/>
              <a:buFont typeface="Wingdings" panose="05000000000000000000" pitchFamily="2" charset="2"/>
              <a:buChar char="Ø"/>
            </a:pPr>
            <a:r>
              <a:rPr lang="en-US" altLang="de-DE" sz="1800" b="1" dirty="0">
                <a:solidFill>
                  <a:srgbClr val="FF3300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“Potentially Morally Injurious Events (PMIE)”</a:t>
            </a:r>
            <a:br>
              <a:rPr lang="en-US" altLang="de-DE" sz="1800" b="1" dirty="0">
                <a:solidFill>
                  <a:srgbClr val="FF3300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</a:br>
            <a:r>
              <a:rPr lang="en-US" altLang="de-DE" sz="1800" b="1" dirty="0">
                <a:solidFill>
                  <a:srgbClr val="FF3300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 </a:t>
            </a:r>
            <a:r>
              <a:rPr lang="en-US" altLang="de-DE" sz="1800" dirty="0">
                <a:solidFill>
                  <a:srgbClr val="FF3300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(</a:t>
            </a:r>
            <a:r>
              <a:rPr lang="en-US" altLang="de-DE" sz="1800" dirty="0" err="1">
                <a:solidFill>
                  <a:srgbClr val="FF3300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Litz</a:t>
            </a:r>
            <a:r>
              <a:rPr lang="en-US" altLang="de-DE" sz="1800" dirty="0">
                <a:solidFill>
                  <a:srgbClr val="FF3300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 2009)</a:t>
            </a:r>
          </a:p>
          <a:p>
            <a:pPr eaLnBrk="1" hangingPunct="1">
              <a:lnSpc>
                <a:spcPct val="150000"/>
              </a:lnSpc>
              <a:buSzPct val="144000"/>
              <a:buFont typeface="Arial" panose="020B0604020202020204" pitchFamily="34" charset="0"/>
              <a:buNone/>
            </a:pPr>
            <a:endParaRPr lang="en-US" altLang="de-DE" sz="1800" dirty="0">
              <a:solidFill>
                <a:srgbClr val="FF3300"/>
              </a:solidFill>
              <a:latin typeface="Arial Narrow" panose="020B0606020202030204" pitchFamily="34" charset="0"/>
              <a:ea typeface="MS PGothic" panose="020B0600070205080204" pitchFamily="34" charset="-128"/>
            </a:endParaRPr>
          </a:p>
          <a:p>
            <a:pPr eaLnBrk="1" hangingPunct="1">
              <a:lnSpc>
                <a:spcPct val="150000"/>
              </a:lnSpc>
              <a:buSzPct val="144000"/>
              <a:buFont typeface="Arial" panose="020B0604020202020204" pitchFamily="34" charset="0"/>
              <a:buChar char="•"/>
            </a:pPr>
            <a:r>
              <a:rPr lang="en-US" altLang="de-DE" sz="1800" b="1" dirty="0">
                <a:solidFill>
                  <a:srgbClr val="000000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 	</a:t>
            </a:r>
            <a:r>
              <a:rPr lang="en-US" altLang="de-DE" sz="1800" b="1" dirty="0" err="1">
                <a:solidFill>
                  <a:srgbClr val="000000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eigener</a:t>
            </a:r>
            <a:r>
              <a:rPr lang="en-US" altLang="de-DE" sz="1800" b="1" dirty="0">
                <a:solidFill>
                  <a:srgbClr val="000000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 </a:t>
            </a:r>
            <a:r>
              <a:rPr lang="de-DE" altLang="de-DE" sz="1800" b="1" dirty="0">
                <a:solidFill>
                  <a:srgbClr val="000000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Verstoß gegen moralische Grundsätze (Tat oder Unterlassung) </a:t>
            </a:r>
          </a:p>
          <a:p>
            <a:pPr eaLnBrk="1" hangingPunct="1">
              <a:lnSpc>
                <a:spcPct val="150000"/>
              </a:lnSpc>
              <a:buSzPct val="144000"/>
            </a:pPr>
            <a:r>
              <a:rPr lang="de-DE" altLang="de-DE" sz="1800" b="1" dirty="0">
                <a:solidFill>
                  <a:srgbClr val="000000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 	</a:t>
            </a:r>
            <a:r>
              <a:rPr lang="de-DE" altLang="de-DE" sz="1800" b="1" i="1" dirty="0">
                <a:solidFill>
                  <a:srgbClr val="FF0000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Folge: Schuld und Scham</a:t>
            </a:r>
          </a:p>
          <a:p>
            <a:pPr eaLnBrk="1" hangingPunct="1">
              <a:lnSpc>
                <a:spcPct val="150000"/>
              </a:lnSpc>
              <a:buSzPct val="144000"/>
              <a:buFont typeface="Arial" panose="020B0604020202020204" pitchFamily="34" charset="0"/>
              <a:buChar char="•"/>
            </a:pPr>
            <a:r>
              <a:rPr lang="de-DE" altLang="de-DE" sz="1800" b="1" dirty="0">
                <a:solidFill>
                  <a:srgbClr val="000000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 	Verstoß durch moralische Autorität oder soziales Umfeld (z.B. lokale Bevölkerung)</a:t>
            </a:r>
          </a:p>
          <a:p>
            <a:pPr eaLnBrk="1" hangingPunct="1">
              <a:lnSpc>
                <a:spcPct val="150000"/>
              </a:lnSpc>
              <a:buSzPct val="144000"/>
            </a:pPr>
            <a:r>
              <a:rPr lang="de-DE" altLang="de-DE" sz="1800" b="1" dirty="0">
                <a:solidFill>
                  <a:srgbClr val="000000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 	</a:t>
            </a:r>
            <a:r>
              <a:rPr lang="de-DE" altLang="de-DE" sz="1800" b="1" i="1" dirty="0">
                <a:solidFill>
                  <a:srgbClr val="FF0000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Folge: Enttäuschung und Zorn</a:t>
            </a:r>
          </a:p>
          <a:p>
            <a:pPr eaLnBrk="1" hangingPunct="1">
              <a:lnSpc>
                <a:spcPct val="150000"/>
              </a:lnSpc>
              <a:buSzPct val="144000"/>
              <a:buFont typeface="Arial" panose="020B0604020202020204" pitchFamily="34" charset="0"/>
              <a:buChar char="•"/>
            </a:pPr>
            <a:r>
              <a:rPr lang="de-DE" altLang="de-DE" sz="1800" b="1" dirty="0">
                <a:solidFill>
                  <a:srgbClr val="000000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 	in psychometrischen Skalen quantifizierbar  (z.B. Moral </a:t>
            </a:r>
            <a:r>
              <a:rPr lang="de-DE" altLang="de-DE" sz="1800" b="1" dirty="0" err="1">
                <a:solidFill>
                  <a:srgbClr val="000000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Injury</a:t>
            </a:r>
            <a:r>
              <a:rPr lang="de-DE" altLang="de-DE" sz="1800" b="1" dirty="0">
                <a:solidFill>
                  <a:srgbClr val="000000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 </a:t>
            </a:r>
            <a:r>
              <a:rPr lang="de-DE" altLang="de-DE" sz="1800" b="1" dirty="0" err="1">
                <a:solidFill>
                  <a:srgbClr val="000000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Scale</a:t>
            </a:r>
            <a:r>
              <a:rPr lang="de-DE" altLang="de-DE" sz="1800" b="1" dirty="0">
                <a:solidFill>
                  <a:srgbClr val="000000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 </a:t>
            </a:r>
            <a:r>
              <a:rPr lang="de-DE" altLang="de-DE" sz="1800" dirty="0">
                <a:solidFill>
                  <a:srgbClr val="000000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(Nash 2013))</a:t>
            </a:r>
            <a:endParaRPr lang="en-US" altLang="de-DE" sz="1800" b="1" dirty="0">
              <a:solidFill>
                <a:srgbClr val="000000"/>
              </a:solidFill>
              <a:latin typeface="Arial Narrow" panose="020B0606020202030204" pitchFamily="34" charset="0"/>
              <a:ea typeface="MS PGothic" panose="020B0600070205080204" pitchFamily="34" charset="-128"/>
            </a:endParaRPr>
          </a:p>
          <a:p>
            <a:pPr eaLnBrk="1" hangingPunct="1">
              <a:lnSpc>
                <a:spcPct val="150000"/>
              </a:lnSpc>
              <a:buSzPct val="144000"/>
            </a:pPr>
            <a:endParaRPr lang="en-US" altLang="de-DE" sz="2800" dirty="0">
              <a:solidFill>
                <a:srgbClr val="000000"/>
              </a:solidFill>
              <a:latin typeface="Arial Narrow" panose="020B0606020202030204" pitchFamily="34" charset="0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451306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hteck 45"/>
          <p:cNvSpPr/>
          <p:nvPr/>
        </p:nvSpPr>
        <p:spPr>
          <a:xfrm>
            <a:off x="7036770" y="2110350"/>
            <a:ext cx="1600154" cy="306848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B99E17C6-2DE2-448D-AD06-042C0289E16A}" type="slidenum">
              <a:rPr lang="de-DE" smtClean="0"/>
              <a:pPr/>
              <a:t>13</a:t>
            </a:fld>
            <a:endParaRPr lang="de-DE" dirty="0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A1C128F-993A-4D08-9258-6BD8FA12E7C3}" type="datetime1">
              <a:rPr lang="de-DE" smtClean="0"/>
              <a:t>14.01.2026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/>
              <a:t>ÖFFENTLICH</a:t>
            </a:r>
          </a:p>
        </p:txBody>
      </p:sp>
      <p:grpSp>
        <p:nvGrpSpPr>
          <p:cNvPr id="6" name="Gruppieren 4"/>
          <p:cNvGrpSpPr>
            <a:grpSpLocks/>
          </p:cNvGrpSpPr>
          <p:nvPr/>
        </p:nvGrpSpPr>
        <p:grpSpPr bwMode="auto">
          <a:xfrm>
            <a:off x="3246899" y="988109"/>
            <a:ext cx="5331835" cy="5090354"/>
            <a:chOff x="1909763" y="187123"/>
            <a:chExt cx="4976290" cy="4657607"/>
          </a:xfrm>
        </p:grpSpPr>
        <p:grpSp>
          <p:nvGrpSpPr>
            <p:cNvPr id="7" name="Gruppieren 4"/>
            <p:cNvGrpSpPr>
              <a:grpSpLocks/>
            </p:cNvGrpSpPr>
            <p:nvPr/>
          </p:nvGrpSpPr>
          <p:grpSpPr bwMode="auto">
            <a:xfrm>
              <a:off x="1909763" y="187123"/>
              <a:ext cx="4958830" cy="4657607"/>
              <a:chOff x="1011238" y="866603"/>
              <a:chExt cx="6614065" cy="5454785"/>
            </a:xfrm>
          </p:grpSpPr>
          <p:grpSp>
            <p:nvGrpSpPr>
              <p:cNvPr id="9" name="Gruppieren 5"/>
              <p:cNvGrpSpPr>
                <a:grpSpLocks/>
              </p:cNvGrpSpPr>
              <p:nvPr/>
            </p:nvGrpSpPr>
            <p:grpSpPr bwMode="auto">
              <a:xfrm>
                <a:off x="1011238" y="866603"/>
                <a:ext cx="6408802" cy="5454785"/>
                <a:chOff x="1010449" y="866603"/>
                <a:chExt cx="6409590" cy="5454785"/>
              </a:xfrm>
            </p:grpSpPr>
            <p:grpSp>
              <p:nvGrpSpPr>
                <p:cNvPr id="13" name="Group 2"/>
                <p:cNvGrpSpPr>
                  <a:grpSpLocks/>
                </p:cNvGrpSpPr>
                <p:nvPr/>
              </p:nvGrpSpPr>
              <p:grpSpPr bwMode="auto">
                <a:xfrm>
                  <a:off x="1434104" y="866603"/>
                  <a:ext cx="5985935" cy="5454785"/>
                  <a:chOff x="1511" y="2766"/>
                  <a:chExt cx="10123" cy="9489"/>
                </a:xfrm>
              </p:grpSpPr>
              <p:grpSp>
                <p:nvGrpSpPr>
                  <p:cNvPr id="16" name="Group 3"/>
                  <p:cNvGrpSpPr>
                    <a:grpSpLocks/>
                  </p:cNvGrpSpPr>
                  <p:nvPr/>
                </p:nvGrpSpPr>
                <p:grpSpPr bwMode="auto">
                  <a:xfrm>
                    <a:off x="1511" y="2766"/>
                    <a:ext cx="10123" cy="9489"/>
                    <a:chOff x="1511" y="2428"/>
                    <a:chExt cx="10123" cy="9489"/>
                  </a:xfrm>
                </p:grpSpPr>
                <p:cxnSp>
                  <p:nvCxnSpPr>
                    <p:cNvPr id="19" name="AutoShape 4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4949" y="10054"/>
                      <a:ext cx="254" cy="0"/>
                    </a:xfrm>
                    <a:prstGeom prst="straightConnector1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 type="triangle" w="med" len="med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grpSp>
                  <p:nvGrpSpPr>
                    <p:cNvPr id="20" name="Group 5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511" y="2428"/>
                      <a:ext cx="10123" cy="9489"/>
                      <a:chOff x="1511" y="2428"/>
                      <a:chExt cx="10123" cy="9489"/>
                    </a:xfrm>
                  </p:grpSpPr>
                  <p:sp>
                    <p:nvSpPr>
                      <p:cNvPr id="21" name="Text Box 6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5210" y="3946"/>
                        <a:ext cx="2761" cy="889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anchor="ctr"/>
                      <a:lstStyle>
                        <a:lvl1pPr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MS PGothic" panose="020B0600070205080204" pitchFamily="34" charset="-128"/>
                          </a:defRPr>
                        </a:lvl1pPr>
                        <a:lvl2pPr marL="742950" indent="-28575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MS PGothic" panose="020B0600070205080204" pitchFamily="34" charset="-128"/>
                          </a:defRPr>
                        </a:lvl2pPr>
                        <a:lvl3pPr marL="11430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MS PGothic" panose="020B0600070205080204" pitchFamily="34" charset="-128"/>
                          </a:defRPr>
                        </a:lvl3pPr>
                        <a:lvl4pPr marL="16002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MS PGothic" panose="020B0600070205080204" pitchFamily="34" charset="-128"/>
                          </a:defRPr>
                        </a:lvl4pPr>
                        <a:lvl5pPr marL="20574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MS PGothic" panose="020B0600070205080204" pitchFamily="34" charset="-128"/>
                          </a:defRPr>
                        </a:lvl5pPr>
                        <a:lvl6pPr marL="2514600" indent="-228600" defTabSz="4572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MS PGothic" panose="020B0600070205080204" pitchFamily="34" charset="-128"/>
                          </a:defRPr>
                        </a:lvl6pPr>
                        <a:lvl7pPr marL="2971800" indent="-228600" defTabSz="4572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MS PGothic" panose="020B0600070205080204" pitchFamily="34" charset="-128"/>
                          </a:defRPr>
                        </a:lvl7pPr>
                        <a:lvl8pPr marL="3429000" indent="-228600" defTabSz="4572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MS PGothic" panose="020B0600070205080204" pitchFamily="34" charset="-128"/>
                          </a:defRPr>
                        </a:lvl8pPr>
                        <a:lvl9pPr marL="3886200" indent="-228600" defTabSz="4572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MS PGothic" panose="020B0600070205080204" pitchFamily="34" charset="-128"/>
                          </a:defRPr>
                        </a:lvl9pPr>
                      </a:lstStyle>
                      <a:p>
                        <a:pPr algn="ctr" eaLnBrk="1" hangingPunct="1">
                          <a:spcAft>
                            <a:spcPts val="750"/>
                          </a:spcAft>
                          <a:defRPr/>
                        </a:pPr>
                        <a:r>
                          <a:rPr lang="de-DE" altLang="de-DE" sz="1000" dirty="0">
                            <a:solidFill>
                              <a:srgbClr val="000000"/>
                            </a:solidFill>
                            <a:latin typeface="Arial Narrow" panose="020B0606020202030204" pitchFamily="34" charset="0"/>
                          </a:rPr>
                          <a:t>Dissonanz</a:t>
                        </a:r>
                        <a:br>
                          <a:rPr lang="de-DE" altLang="de-DE" sz="1000" dirty="0">
                            <a:solidFill>
                              <a:srgbClr val="000000"/>
                            </a:solidFill>
                            <a:latin typeface="Arial Narrow" panose="020B0606020202030204" pitchFamily="34" charset="0"/>
                          </a:rPr>
                        </a:br>
                        <a:r>
                          <a:rPr lang="de-DE" altLang="de-DE" sz="1000" dirty="0">
                            <a:solidFill>
                              <a:srgbClr val="000000"/>
                            </a:solidFill>
                            <a:latin typeface="Arial Narrow" panose="020B0606020202030204" pitchFamily="34" charset="0"/>
                          </a:rPr>
                          <a:t>Innerer Konflikt</a:t>
                        </a:r>
                        <a:endParaRPr lang="de-DE" altLang="de-DE" sz="1050" dirty="0">
                          <a:solidFill>
                            <a:srgbClr val="000000"/>
                          </a:solidFill>
                          <a:latin typeface="Arial Narrow" panose="020B0606020202030204" pitchFamily="34" charset="0"/>
                        </a:endParaRPr>
                      </a:p>
                    </p:txBody>
                  </p:sp>
                  <p:sp>
                    <p:nvSpPr>
                      <p:cNvPr id="22" name="Text Box 7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5217" y="2428"/>
                        <a:ext cx="2761" cy="1011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anchor="ctr"/>
                      <a:lstStyle>
                        <a:lvl1pPr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MS PGothic" panose="020B0600070205080204" pitchFamily="34" charset="-128"/>
                          </a:defRPr>
                        </a:lvl1pPr>
                        <a:lvl2pPr marL="742950" indent="-28575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MS PGothic" panose="020B0600070205080204" pitchFamily="34" charset="-128"/>
                          </a:defRPr>
                        </a:lvl2pPr>
                        <a:lvl3pPr marL="11430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MS PGothic" panose="020B0600070205080204" pitchFamily="34" charset="-128"/>
                          </a:defRPr>
                        </a:lvl3pPr>
                        <a:lvl4pPr marL="16002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MS PGothic" panose="020B0600070205080204" pitchFamily="34" charset="-128"/>
                          </a:defRPr>
                        </a:lvl4pPr>
                        <a:lvl5pPr marL="20574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MS PGothic" panose="020B0600070205080204" pitchFamily="34" charset="-128"/>
                          </a:defRPr>
                        </a:lvl5pPr>
                        <a:lvl6pPr marL="2514600" indent="-228600" defTabSz="4572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MS PGothic" panose="020B0600070205080204" pitchFamily="34" charset="-128"/>
                          </a:defRPr>
                        </a:lvl6pPr>
                        <a:lvl7pPr marL="2971800" indent="-228600" defTabSz="4572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MS PGothic" panose="020B0600070205080204" pitchFamily="34" charset="-128"/>
                          </a:defRPr>
                        </a:lvl7pPr>
                        <a:lvl8pPr marL="3429000" indent="-228600" defTabSz="4572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MS PGothic" panose="020B0600070205080204" pitchFamily="34" charset="-128"/>
                          </a:defRPr>
                        </a:lvl8pPr>
                        <a:lvl9pPr marL="3886200" indent="-228600" defTabSz="4572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MS PGothic" panose="020B0600070205080204" pitchFamily="34" charset="-128"/>
                          </a:defRPr>
                        </a:lvl9pPr>
                      </a:lstStyle>
                      <a:p>
                        <a:pPr algn="ctr" eaLnBrk="1" hangingPunct="1">
                          <a:spcAft>
                            <a:spcPts val="750"/>
                          </a:spcAft>
                          <a:defRPr/>
                        </a:pPr>
                        <a:r>
                          <a:rPr lang="de-DE" altLang="de-DE" sz="1000" dirty="0">
                            <a:solidFill>
                              <a:srgbClr val="000000"/>
                            </a:solidFill>
                            <a:latin typeface="Arial Narrow" panose="020B0606020202030204" pitchFamily="34" charset="0"/>
                          </a:rPr>
                          <a:t>Ethische Normverletzung</a:t>
                        </a:r>
                        <a:br>
                          <a:rPr lang="de-DE" altLang="de-DE" sz="825" dirty="0">
                            <a:solidFill>
                              <a:srgbClr val="000000"/>
                            </a:solidFill>
                            <a:latin typeface="Arial Narrow" panose="020B0606020202030204" pitchFamily="34" charset="0"/>
                          </a:rPr>
                        </a:br>
                        <a:r>
                          <a:rPr lang="de-DE" altLang="de-DE" sz="1400" b="1" dirty="0">
                            <a:solidFill>
                              <a:srgbClr val="FF0000"/>
                            </a:solidFill>
                            <a:latin typeface="Arial Narrow" panose="020B0606020202030204" pitchFamily="34" charset="0"/>
                          </a:rPr>
                          <a:t>PMIE</a:t>
                        </a:r>
                      </a:p>
                    </p:txBody>
                  </p:sp>
                  <p:sp>
                    <p:nvSpPr>
                      <p:cNvPr id="23" name="Text Box 8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5203" y="5356"/>
                        <a:ext cx="2761" cy="886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anchor="ctr"/>
                      <a:lstStyle>
                        <a:lvl1pPr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MS PGothic" panose="020B0600070205080204" pitchFamily="34" charset="-128"/>
                          </a:defRPr>
                        </a:lvl1pPr>
                        <a:lvl2pPr marL="742950" indent="-28575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MS PGothic" panose="020B0600070205080204" pitchFamily="34" charset="-128"/>
                          </a:defRPr>
                        </a:lvl2pPr>
                        <a:lvl3pPr marL="11430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MS PGothic" panose="020B0600070205080204" pitchFamily="34" charset="-128"/>
                          </a:defRPr>
                        </a:lvl3pPr>
                        <a:lvl4pPr marL="16002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MS PGothic" panose="020B0600070205080204" pitchFamily="34" charset="-128"/>
                          </a:defRPr>
                        </a:lvl4pPr>
                        <a:lvl5pPr marL="20574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MS PGothic" panose="020B0600070205080204" pitchFamily="34" charset="-128"/>
                          </a:defRPr>
                        </a:lvl5pPr>
                        <a:lvl6pPr marL="2514600" indent="-228600" defTabSz="4572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MS PGothic" panose="020B0600070205080204" pitchFamily="34" charset="-128"/>
                          </a:defRPr>
                        </a:lvl6pPr>
                        <a:lvl7pPr marL="2971800" indent="-228600" defTabSz="4572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MS PGothic" panose="020B0600070205080204" pitchFamily="34" charset="-128"/>
                          </a:defRPr>
                        </a:lvl7pPr>
                        <a:lvl8pPr marL="3429000" indent="-228600" defTabSz="4572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MS PGothic" panose="020B0600070205080204" pitchFamily="34" charset="-128"/>
                          </a:defRPr>
                        </a:lvl8pPr>
                        <a:lvl9pPr marL="3886200" indent="-228600" defTabSz="4572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MS PGothic" panose="020B0600070205080204" pitchFamily="34" charset="-128"/>
                          </a:defRPr>
                        </a:lvl9pPr>
                      </a:lstStyle>
                      <a:p>
                        <a:pPr algn="ctr" eaLnBrk="1" hangingPunct="1">
                          <a:spcAft>
                            <a:spcPts val="750"/>
                          </a:spcAft>
                          <a:defRPr/>
                        </a:pPr>
                        <a:r>
                          <a:rPr lang="de-DE" altLang="de-DE" sz="1000" dirty="0">
                            <a:solidFill>
                              <a:srgbClr val="000000"/>
                            </a:solidFill>
                            <a:latin typeface="Calibri" panose="020F0502020204030204" pitchFamily="34" charset="0"/>
                          </a:rPr>
                          <a:t>Bewertungen</a:t>
                        </a:r>
                        <a:br>
                          <a:rPr lang="de-DE" altLang="de-DE" sz="1000" dirty="0">
                            <a:solidFill>
                              <a:srgbClr val="000000"/>
                            </a:solidFill>
                            <a:latin typeface="Calibri" panose="020F0502020204030204" pitchFamily="34" charset="0"/>
                          </a:rPr>
                        </a:br>
                        <a:r>
                          <a:rPr lang="de-DE" altLang="de-DE" sz="1000" dirty="0">
                            <a:solidFill>
                              <a:srgbClr val="000000"/>
                            </a:solidFill>
                            <a:latin typeface="Calibri" panose="020F0502020204030204" pitchFamily="34" charset="0"/>
                          </a:rPr>
                          <a:t>global / internal / stabil</a:t>
                        </a:r>
                        <a:endParaRPr lang="de-DE" altLang="de-DE" sz="1050" dirty="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cxnSp>
                    <p:nvCxnSpPr>
                      <p:cNvPr id="24" name="AutoShape 9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>
                        <a:off x="6611" y="3423"/>
                        <a:ext cx="0" cy="524"/>
                      </a:xfrm>
                      <a:prstGeom prst="straightConnector1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  <p:cxnSp>
                    <p:nvCxnSpPr>
                      <p:cNvPr id="25" name="AutoShape 10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>
                        <a:off x="6591" y="4833"/>
                        <a:ext cx="0" cy="524"/>
                      </a:xfrm>
                      <a:prstGeom prst="straightConnector1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  <p:sp>
                    <p:nvSpPr>
                      <p:cNvPr id="26" name="Text Box 11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5210" y="6766"/>
                        <a:ext cx="2761" cy="886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anchor="ctr"/>
                      <a:lstStyle>
                        <a:lvl1pPr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MS PGothic" panose="020B0600070205080204" pitchFamily="34" charset="-128"/>
                          </a:defRPr>
                        </a:lvl1pPr>
                        <a:lvl2pPr marL="742950" indent="-28575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MS PGothic" panose="020B0600070205080204" pitchFamily="34" charset="-128"/>
                          </a:defRPr>
                        </a:lvl2pPr>
                        <a:lvl3pPr marL="11430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MS PGothic" panose="020B0600070205080204" pitchFamily="34" charset="-128"/>
                          </a:defRPr>
                        </a:lvl3pPr>
                        <a:lvl4pPr marL="16002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MS PGothic" panose="020B0600070205080204" pitchFamily="34" charset="-128"/>
                          </a:defRPr>
                        </a:lvl4pPr>
                        <a:lvl5pPr marL="20574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MS PGothic" panose="020B0600070205080204" pitchFamily="34" charset="-128"/>
                          </a:defRPr>
                        </a:lvl5pPr>
                        <a:lvl6pPr marL="2514600" indent="-228600" defTabSz="4572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MS PGothic" panose="020B0600070205080204" pitchFamily="34" charset="-128"/>
                          </a:defRPr>
                        </a:lvl6pPr>
                        <a:lvl7pPr marL="2971800" indent="-228600" defTabSz="4572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MS PGothic" panose="020B0600070205080204" pitchFamily="34" charset="-128"/>
                          </a:defRPr>
                        </a:lvl7pPr>
                        <a:lvl8pPr marL="3429000" indent="-228600" defTabSz="4572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MS PGothic" panose="020B0600070205080204" pitchFamily="34" charset="-128"/>
                          </a:defRPr>
                        </a:lvl8pPr>
                        <a:lvl9pPr marL="3886200" indent="-228600" defTabSz="4572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MS PGothic" panose="020B0600070205080204" pitchFamily="34" charset="-128"/>
                          </a:defRPr>
                        </a:lvl9pPr>
                      </a:lstStyle>
                      <a:p>
                        <a:pPr algn="ctr" eaLnBrk="1" hangingPunct="1">
                          <a:spcAft>
                            <a:spcPts val="750"/>
                          </a:spcAft>
                          <a:defRPr/>
                        </a:pPr>
                        <a:r>
                          <a:rPr lang="de-DE" altLang="de-DE" sz="1400" b="1" dirty="0">
                            <a:solidFill>
                              <a:srgbClr val="FF0000"/>
                            </a:solidFill>
                            <a:latin typeface="Arial Narrow" panose="020B0606020202030204" pitchFamily="34" charset="0"/>
                          </a:rPr>
                          <a:t>Schuld / Scham</a:t>
                        </a:r>
                        <a:r>
                          <a:rPr lang="de-DE" altLang="de-DE" sz="1600" b="1" dirty="0">
                            <a:solidFill>
                              <a:srgbClr val="FF0000"/>
                            </a:solidFill>
                            <a:latin typeface="Arial Narrow" panose="020B0606020202030204" pitchFamily="34" charset="0"/>
                          </a:rPr>
                          <a:t> </a:t>
                        </a:r>
                        <a:r>
                          <a:rPr lang="de-DE" altLang="de-DE" sz="1400" b="1" dirty="0">
                            <a:solidFill>
                              <a:srgbClr val="FF0000"/>
                            </a:solidFill>
                            <a:latin typeface="Arial Narrow" panose="020B0606020202030204" pitchFamily="34" charset="0"/>
                          </a:rPr>
                          <a:t>Zorn</a:t>
                        </a:r>
                        <a:endParaRPr lang="de-DE" altLang="de-DE" sz="1200" b="1" dirty="0">
                          <a:solidFill>
                            <a:srgbClr val="FF0000"/>
                          </a:solidFill>
                          <a:latin typeface="Arial Narrow" panose="020B0606020202030204" pitchFamily="34" charset="0"/>
                        </a:endParaRPr>
                      </a:p>
                    </p:txBody>
                  </p:sp>
                  <p:sp>
                    <p:nvSpPr>
                      <p:cNvPr id="27" name="Text Box 12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5203" y="8189"/>
                        <a:ext cx="2761" cy="1012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anchor="ctr"/>
                      <a:lstStyle>
                        <a:lvl1pPr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MS PGothic" panose="020B0600070205080204" pitchFamily="34" charset="-128"/>
                          </a:defRPr>
                        </a:lvl1pPr>
                        <a:lvl2pPr marL="742950" indent="-28575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MS PGothic" panose="020B0600070205080204" pitchFamily="34" charset="-128"/>
                          </a:defRPr>
                        </a:lvl2pPr>
                        <a:lvl3pPr marL="11430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MS PGothic" panose="020B0600070205080204" pitchFamily="34" charset="-128"/>
                          </a:defRPr>
                        </a:lvl3pPr>
                        <a:lvl4pPr marL="16002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MS PGothic" panose="020B0600070205080204" pitchFamily="34" charset="-128"/>
                          </a:defRPr>
                        </a:lvl4pPr>
                        <a:lvl5pPr marL="20574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MS PGothic" panose="020B0600070205080204" pitchFamily="34" charset="-128"/>
                          </a:defRPr>
                        </a:lvl5pPr>
                        <a:lvl6pPr marL="2514600" indent="-228600" defTabSz="4572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MS PGothic" panose="020B0600070205080204" pitchFamily="34" charset="-128"/>
                          </a:defRPr>
                        </a:lvl6pPr>
                        <a:lvl7pPr marL="2971800" indent="-228600" defTabSz="4572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MS PGothic" panose="020B0600070205080204" pitchFamily="34" charset="-128"/>
                          </a:defRPr>
                        </a:lvl7pPr>
                        <a:lvl8pPr marL="3429000" indent="-228600" defTabSz="4572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MS PGothic" panose="020B0600070205080204" pitchFamily="34" charset="-128"/>
                          </a:defRPr>
                        </a:lvl8pPr>
                        <a:lvl9pPr marL="3886200" indent="-228600" defTabSz="4572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MS PGothic" panose="020B0600070205080204" pitchFamily="34" charset="-128"/>
                          </a:defRPr>
                        </a:lvl9pPr>
                      </a:lstStyle>
                      <a:p>
                        <a:pPr algn="ctr">
                          <a:spcAft>
                            <a:spcPts val="750"/>
                          </a:spcAft>
                          <a:defRPr/>
                        </a:pPr>
                        <a:r>
                          <a:rPr lang="de-DE" altLang="de-DE" sz="1000" dirty="0">
                            <a:solidFill>
                              <a:srgbClr val="000000"/>
                            </a:solidFill>
                            <a:latin typeface="Arial Narrow" panose="020B0606020202030204" pitchFamily="34" charset="0"/>
                          </a:rPr>
                          <a:t>Rückzug</a:t>
                        </a:r>
                        <a:br>
                          <a:rPr lang="de-DE" altLang="de-DE" sz="1000" dirty="0">
                            <a:solidFill>
                              <a:srgbClr val="000000"/>
                            </a:solidFill>
                            <a:latin typeface="Arial Narrow" panose="020B0606020202030204" pitchFamily="34" charset="0"/>
                          </a:rPr>
                        </a:br>
                        <a:r>
                          <a:rPr lang="de-DE" altLang="de-DE" sz="1000" dirty="0">
                            <a:solidFill>
                              <a:srgbClr val="000000"/>
                            </a:solidFill>
                            <a:latin typeface="Arial Narrow" panose="020B0606020202030204" pitchFamily="34" charset="0"/>
                          </a:rPr>
                          <a:t>Angst Depression</a:t>
                        </a:r>
                        <a:br>
                          <a:rPr lang="de-DE" altLang="de-DE" sz="1000" dirty="0">
                            <a:solidFill>
                              <a:srgbClr val="000000"/>
                            </a:solidFill>
                            <a:latin typeface="Arial Narrow" panose="020B0606020202030204" pitchFamily="34" charset="0"/>
                          </a:rPr>
                        </a:br>
                        <a:r>
                          <a:rPr lang="de-DE" altLang="de-DE" sz="1000" dirty="0">
                            <a:solidFill>
                              <a:srgbClr val="000000"/>
                            </a:solidFill>
                            <a:latin typeface="Arial Narrow" panose="020B0606020202030204" pitchFamily="34" charset="0"/>
                          </a:rPr>
                          <a:t>Aggression</a:t>
                        </a:r>
                      </a:p>
                    </p:txBody>
                  </p:sp>
                  <p:sp>
                    <p:nvSpPr>
                      <p:cNvPr id="28" name="Text Box 13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5210" y="9609"/>
                        <a:ext cx="2761" cy="886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anchor="ctr"/>
                      <a:lstStyle>
                        <a:lvl1pPr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MS PGothic" panose="020B0600070205080204" pitchFamily="34" charset="-128"/>
                          </a:defRPr>
                        </a:lvl1pPr>
                        <a:lvl2pPr marL="742950" indent="-28575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MS PGothic" panose="020B0600070205080204" pitchFamily="34" charset="-128"/>
                          </a:defRPr>
                        </a:lvl2pPr>
                        <a:lvl3pPr marL="11430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MS PGothic" panose="020B0600070205080204" pitchFamily="34" charset="-128"/>
                          </a:defRPr>
                        </a:lvl3pPr>
                        <a:lvl4pPr marL="16002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MS PGothic" panose="020B0600070205080204" pitchFamily="34" charset="-128"/>
                          </a:defRPr>
                        </a:lvl4pPr>
                        <a:lvl5pPr marL="20574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MS PGothic" panose="020B0600070205080204" pitchFamily="34" charset="-128"/>
                          </a:defRPr>
                        </a:lvl5pPr>
                        <a:lvl6pPr marL="2514600" indent="-228600" defTabSz="4572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MS PGothic" panose="020B0600070205080204" pitchFamily="34" charset="-128"/>
                          </a:defRPr>
                        </a:lvl6pPr>
                        <a:lvl7pPr marL="2971800" indent="-228600" defTabSz="4572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MS PGothic" panose="020B0600070205080204" pitchFamily="34" charset="-128"/>
                          </a:defRPr>
                        </a:lvl7pPr>
                        <a:lvl8pPr marL="3429000" indent="-228600" defTabSz="4572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MS PGothic" panose="020B0600070205080204" pitchFamily="34" charset="-128"/>
                          </a:defRPr>
                        </a:lvl8pPr>
                        <a:lvl9pPr marL="3886200" indent="-228600" defTabSz="4572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MS PGothic" panose="020B0600070205080204" pitchFamily="34" charset="-128"/>
                          </a:defRPr>
                        </a:lvl9pPr>
                      </a:lstStyle>
                      <a:p>
                        <a:pPr algn="ctr">
                          <a:spcAft>
                            <a:spcPts val="750"/>
                          </a:spcAft>
                          <a:defRPr/>
                        </a:pPr>
                        <a:r>
                          <a:rPr lang="de-DE" altLang="de-DE" sz="1000" dirty="0">
                            <a:solidFill>
                              <a:srgbClr val="000000"/>
                            </a:solidFill>
                            <a:latin typeface="Arial Narrow" panose="020B0606020202030204" pitchFamily="34" charset="0"/>
                          </a:rPr>
                          <a:t>Selbstverurteilung</a:t>
                        </a:r>
                        <a:br>
                          <a:rPr lang="de-DE" altLang="de-DE" sz="1000" dirty="0">
                            <a:solidFill>
                              <a:srgbClr val="000000"/>
                            </a:solidFill>
                            <a:latin typeface="Arial Narrow" panose="020B0606020202030204" pitchFamily="34" charset="0"/>
                          </a:rPr>
                        </a:br>
                        <a:r>
                          <a:rPr lang="de-DE" altLang="de-DE" sz="1000" dirty="0">
                            <a:solidFill>
                              <a:srgbClr val="000000"/>
                            </a:solidFill>
                            <a:latin typeface="Arial Narrow" panose="020B0606020202030204" pitchFamily="34" charset="0"/>
                          </a:rPr>
                          <a:t>keine Selbstvergebung</a:t>
                        </a:r>
                      </a:p>
                    </p:txBody>
                  </p:sp>
                  <p:sp>
                    <p:nvSpPr>
                      <p:cNvPr id="29" name="Text Box 14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2073" y="11031"/>
                        <a:ext cx="2764" cy="886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anchor="ctr"/>
                      <a:lstStyle>
                        <a:lvl1pPr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MS PGothic" panose="020B0600070205080204" pitchFamily="34" charset="-128"/>
                          </a:defRPr>
                        </a:lvl1pPr>
                        <a:lvl2pPr marL="742950" indent="-28575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MS PGothic" panose="020B0600070205080204" pitchFamily="34" charset="-128"/>
                          </a:defRPr>
                        </a:lvl2pPr>
                        <a:lvl3pPr marL="11430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MS PGothic" panose="020B0600070205080204" pitchFamily="34" charset="-128"/>
                          </a:defRPr>
                        </a:lvl3pPr>
                        <a:lvl4pPr marL="16002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MS PGothic" panose="020B0600070205080204" pitchFamily="34" charset="-128"/>
                          </a:defRPr>
                        </a:lvl4pPr>
                        <a:lvl5pPr marL="20574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MS PGothic" panose="020B0600070205080204" pitchFamily="34" charset="-128"/>
                          </a:defRPr>
                        </a:lvl5pPr>
                        <a:lvl6pPr marL="2514600" indent="-228600" defTabSz="4572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MS PGothic" panose="020B0600070205080204" pitchFamily="34" charset="-128"/>
                          </a:defRPr>
                        </a:lvl6pPr>
                        <a:lvl7pPr marL="2971800" indent="-228600" defTabSz="4572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MS PGothic" panose="020B0600070205080204" pitchFamily="34" charset="-128"/>
                          </a:defRPr>
                        </a:lvl7pPr>
                        <a:lvl8pPr marL="3429000" indent="-228600" defTabSz="4572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MS PGothic" panose="020B0600070205080204" pitchFamily="34" charset="-128"/>
                          </a:defRPr>
                        </a:lvl8pPr>
                        <a:lvl9pPr marL="3886200" indent="-228600" defTabSz="4572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MS PGothic" panose="020B0600070205080204" pitchFamily="34" charset="-128"/>
                          </a:defRPr>
                        </a:lvl9pPr>
                      </a:lstStyle>
                      <a:p>
                        <a:pPr algn="ctr">
                          <a:spcAft>
                            <a:spcPts val="750"/>
                          </a:spcAft>
                          <a:defRPr/>
                        </a:pPr>
                        <a:r>
                          <a:rPr lang="de-DE" altLang="de-DE" sz="1000" dirty="0">
                            <a:solidFill>
                              <a:srgbClr val="000000"/>
                            </a:solidFill>
                            <a:latin typeface="Arial Narrow" panose="020B0606020202030204" pitchFamily="34" charset="0"/>
                          </a:rPr>
                          <a:t>Intrusion / Vermeidung</a:t>
                        </a:r>
                        <a:br>
                          <a:rPr lang="de-DE" altLang="de-DE" sz="1000" dirty="0">
                            <a:solidFill>
                              <a:srgbClr val="000000"/>
                            </a:solidFill>
                            <a:latin typeface="Arial Narrow" panose="020B0606020202030204" pitchFamily="34" charset="0"/>
                          </a:rPr>
                        </a:br>
                        <a:r>
                          <a:rPr lang="de-DE" altLang="de-DE" sz="1000" dirty="0">
                            <a:solidFill>
                              <a:srgbClr val="000000"/>
                            </a:solidFill>
                            <a:latin typeface="Arial Narrow" panose="020B0606020202030204" pitchFamily="34" charset="0"/>
                          </a:rPr>
                          <a:t>emotionales „</a:t>
                        </a:r>
                        <a:r>
                          <a:rPr lang="de-DE" altLang="de-DE" sz="1000" dirty="0" err="1">
                            <a:solidFill>
                              <a:srgbClr val="000000"/>
                            </a:solidFill>
                            <a:latin typeface="Arial Narrow" panose="020B0606020202030204" pitchFamily="34" charset="0"/>
                          </a:rPr>
                          <a:t>numbing</a:t>
                        </a:r>
                        <a:r>
                          <a:rPr lang="ja-JP" altLang="de-DE" sz="1000" dirty="0">
                            <a:solidFill>
                              <a:srgbClr val="000000"/>
                            </a:solidFill>
                            <a:latin typeface="Arial Narrow" panose="020B0606020202030204" pitchFamily="34" charset="0"/>
                          </a:rPr>
                          <a:t>“</a:t>
                        </a:r>
                        <a:endParaRPr lang="de-DE" altLang="ja-JP" sz="1000" dirty="0">
                          <a:solidFill>
                            <a:srgbClr val="000000"/>
                          </a:solidFill>
                          <a:latin typeface="Arial Narrow" panose="020B0606020202030204" pitchFamily="34" charset="0"/>
                        </a:endParaRPr>
                      </a:p>
                    </p:txBody>
                  </p:sp>
                  <p:sp>
                    <p:nvSpPr>
                      <p:cNvPr id="30" name="Text Box 15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8325" y="11019"/>
                        <a:ext cx="2761" cy="886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anchor="ctr"/>
                      <a:lstStyle>
                        <a:lvl1pPr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MS PGothic" panose="020B0600070205080204" pitchFamily="34" charset="-128"/>
                          </a:defRPr>
                        </a:lvl1pPr>
                        <a:lvl2pPr marL="742950" indent="-28575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MS PGothic" panose="020B0600070205080204" pitchFamily="34" charset="-128"/>
                          </a:defRPr>
                        </a:lvl2pPr>
                        <a:lvl3pPr marL="11430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MS PGothic" panose="020B0600070205080204" pitchFamily="34" charset="-128"/>
                          </a:defRPr>
                        </a:lvl3pPr>
                        <a:lvl4pPr marL="16002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MS PGothic" panose="020B0600070205080204" pitchFamily="34" charset="-128"/>
                          </a:defRPr>
                        </a:lvl4pPr>
                        <a:lvl5pPr marL="20574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MS PGothic" panose="020B0600070205080204" pitchFamily="34" charset="-128"/>
                          </a:defRPr>
                        </a:lvl5pPr>
                        <a:lvl6pPr marL="2514600" indent="-228600" defTabSz="4572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MS PGothic" panose="020B0600070205080204" pitchFamily="34" charset="-128"/>
                          </a:defRPr>
                        </a:lvl6pPr>
                        <a:lvl7pPr marL="2971800" indent="-228600" defTabSz="4572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MS PGothic" panose="020B0600070205080204" pitchFamily="34" charset="-128"/>
                          </a:defRPr>
                        </a:lvl7pPr>
                        <a:lvl8pPr marL="3429000" indent="-228600" defTabSz="4572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MS PGothic" panose="020B0600070205080204" pitchFamily="34" charset="-128"/>
                          </a:defRPr>
                        </a:lvl8pPr>
                        <a:lvl9pPr marL="3886200" indent="-228600" defTabSz="4572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MS PGothic" panose="020B0600070205080204" pitchFamily="34" charset="-128"/>
                          </a:defRPr>
                        </a:lvl9pPr>
                      </a:lstStyle>
                      <a:p>
                        <a:pPr algn="ctr">
                          <a:spcAft>
                            <a:spcPts val="750"/>
                          </a:spcAft>
                          <a:defRPr/>
                        </a:pPr>
                        <a:r>
                          <a:rPr lang="de-DE" altLang="de-DE" sz="1000" dirty="0">
                            <a:solidFill>
                              <a:srgbClr val="000000"/>
                            </a:solidFill>
                            <a:latin typeface="Arial Narrow" panose="020B0606020202030204" pitchFamily="34" charset="0"/>
                          </a:rPr>
                          <a:t>Autodestruktion</a:t>
                        </a:r>
                        <a:br>
                          <a:rPr lang="de-DE" altLang="de-DE" sz="1000" dirty="0">
                            <a:solidFill>
                              <a:srgbClr val="000000"/>
                            </a:solidFill>
                            <a:latin typeface="Arial Narrow" panose="020B0606020202030204" pitchFamily="34" charset="0"/>
                          </a:rPr>
                        </a:br>
                        <a:r>
                          <a:rPr lang="de-DE" altLang="de-DE" sz="1000" dirty="0">
                            <a:solidFill>
                              <a:srgbClr val="000000"/>
                            </a:solidFill>
                            <a:latin typeface="Arial Narrow" panose="020B0606020202030204" pitchFamily="34" charset="0"/>
                          </a:rPr>
                          <a:t>Moralischer Verfall</a:t>
                        </a:r>
                      </a:p>
                    </p:txBody>
                  </p:sp>
                  <p:cxnSp>
                    <p:nvCxnSpPr>
                      <p:cNvPr id="31" name="AutoShape 16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>
                        <a:off x="6597" y="6243"/>
                        <a:ext cx="0" cy="524"/>
                      </a:xfrm>
                      <a:prstGeom prst="straightConnector1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  <p:cxnSp>
                    <p:nvCxnSpPr>
                      <p:cNvPr id="32" name="AutoShape 17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>
                        <a:off x="6597" y="7660"/>
                        <a:ext cx="0" cy="524"/>
                      </a:xfrm>
                      <a:prstGeom prst="straightConnector1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  <p:cxnSp>
                    <p:nvCxnSpPr>
                      <p:cNvPr id="33" name="AutoShape 18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>
                        <a:off x="6597" y="9077"/>
                        <a:ext cx="0" cy="524"/>
                      </a:xfrm>
                      <a:prstGeom prst="straightConnector1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  <p:sp>
                    <p:nvSpPr>
                      <p:cNvPr id="34" name="Text Box 19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8887" y="4661"/>
                        <a:ext cx="2747" cy="886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MS PGothic" panose="020B0600070205080204" pitchFamily="34" charset="-128"/>
                          </a:defRPr>
                        </a:lvl1pPr>
                        <a:lvl2pPr marL="742950" indent="-28575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MS PGothic" panose="020B0600070205080204" pitchFamily="34" charset="-128"/>
                          </a:defRPr>
                        </a:lvl2pPr>
                        <a:lvl3pPr marL="11430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MS PGothic" panose="020B0600070205080204" pitchFamily="34" charset="-128"/>
                          </a:defRPr>
                        </a:lvl3pPr>
                        <a:lvl4pPr marL="16002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MS PGothic" panose="020B0600070205080204" pitchFamily="34" charset="-128"/>
                          </a:defRPr>
                        </a:lvl4pPr>
                        <a:lvl5pPr marL="20574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MS PGothic" panose="020B0600070205080204" pitchFamily="34" charset="-128"/>
                          </a:defRPr>
                        </a:lvl5pPr>
                        <a:lvl6pPr marL="2514600" indent="-228600" defTabSz="4572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MS PGothic" panose="020B0600070205080204" pitchFamily="34" charset="-128"/>
                          </a:defRPr>
                        </a:lvl6pPr>
                        <a:lvl7pPr marL="2971800" indent="-228600" defTabSz="4572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MS PGothic" panose="020B0600070205080204" pitchFamily="34" charset="-128"/>
                          </a:defRPr>
                        </a:lvl7pPr>
                        <a:lvl8pPr marL="3429000" indent="-228600" defTabSz="4572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MS PGothic" panose="020B0600070205080204" pitchFamily="34" charset="-128"/>
                          </a:defRPr>
                        </a:lvl8pPr>
                        <a:lvl9pPr marL="3886200" indent="-228600" defTabSz="4572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MS PGothic" panose="020B0600070205080204" pitchFamily="34" charset="-128"/>
                          </a:defRPr>
                        </a:lvl9pPr>
                      </a:lstStyle>
                      <a:p>
                        <a:pPr algn="ctr" eaLnBrk="1" hangingPunct="1">
                          <a:spcAft>
                            <a:spcPts val="750"/>
                          </a:spcAft>
                          <a:defRPr/>
                        </a:pPr>
                        <a:r>
                          <a:rPr lang="de-DE" altLang="de-DE" sz="825">
                            <a:solidFill>
                              <a:srgbClr val="000000"/>
                            </a:solidFill>
                            <a:latin typeface="Calibri" panose="020F0502020204030204" pitchFamily="34" charset="0"/>
                          </a:rPr>
                          <a:t>Neurotizismus</a:t>
                        </a:r>
                        <a:br>
                          <a:rPr lang="de-DE" altLang="de-DE" sz="825">
                            <a:solidFill>
                              <a:srgbClr val="000000"/>
                            </a:solidFill>
                            <a:latin typeface="Calibri" panose="020F0502020204030204" pitchFamily="34" charset="0"/>
                          </a:rPr>
                        </a:br>
                        <a:r>
                          <a:rPr lang="de-DE" altLang="de-DE" sz="825">
                            <a:solidFill>
                              <a:srgbClr val="000000"/>
                            </a:solidFill>
                            <a:latin typeface="Calibri" panose="020F0502020204030204" pitchFamily="34" charset="0"/>
                          </a:rPr>
                          <a:t>Neigung zu Scham</a:t>
                        </a:r>
                      </a:p>
                      <a:p>
                        <a:pPr eaLnBrk="1" hangingPunct="1">
                          <a:defRPr/>
                        </a:pPr>
                        <a:endParaRPr lang="de-DE" altLang="de-DE" sz="975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35" name="Text Box 20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1511" y="6760"/>
                        <a:ext cx="2761" cy="886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anchor="ctr"/>
                      <a:lstStyle>
                        <a:lvl1pPr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MS PGothic" panose="020B0600070205080204" pitchFamily="34" charset="-128"/>
                          </a:defRPr>
                        </a:lvl1pPr>
                        <a:lvl2pPr marL="742950" indent="-28575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MS PGothic" panose="020B0600070205080204" pitchFamily="34" charset="-128"/>
                          </a:defRPr>
                        </a:lvl2pPr>
                        <a:lvl3pPr marL="11430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MS PGothic" panose="020B0600070205080204" pitchFamily="34" charset="-128"/>
                          </a:defRPr>
                        </a:lvl3pPr>
                        <a:lvl4pPr marL="16002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MS PGothic" panose="020B0600070205080204" pitchFamily="34" charset="-128"/>
                          </a:defRPr>
                        </a:lvl4pPr>
                        <a:lvl5pPr marL="20574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MS PGothic" panose="020B0600070205080204" pitchFamily="34" charset="-128"/>
                          </a:defRPr>
                        </a:lvl5pPr>
                        <a:lvl6pPr marL="2514600" indent="-228600" defTabSz="4572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MS PGothic" panose="020B0600070205080204" pitchFamily="34" charset="-128"/>
                          </a:defRPr>
                        </a:lvl6pPr>
                        <a:lvl7pPr marL="2971800" indent="-228600" defTabSz="4572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MS PGothic" panose="020B0600070205080204" pitchFamily="34" charset="-128"/>
                          </a:defRPr>
                        </a:lvl7pPr>
                        <a:lvl8pPr marL="3429000" indent="-228600" defTabSz="4572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MS PGothic" panose="020B0600070205080204" pitchFamily="34" charset="-128"/>
                          </a:defRPr>
                        </a:lvl8pPr>
                        <a:lvl9pPr marL="3886200" indent="-228600" defTabSz="4572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MS PGothic" panose="020B0600070205080204" pitchFamily="34" charset="-128"/>
                          </a:defRPr>
                        </a:lvl9pPr>
                      </a:lstStyle>
                      <a:p>
                        <a:pPr algn="ctr">
                          <a:spcAft>
                            <a:spcPts val="750"/>
                          </a:spcAft>
                          <a:defRPr/>
                        </a:pPr>
                        <a:r>
                          <a:rPr lang="de-DE" altLang="de-DE" sz="1000" dirty="0">
                            <a:solidFill>
                              <a:srgbClr val="000000"/>
                            </a:solidFill>
                            <a:latin typeface="Arial Narrow" panose="020B0606020202030204" pitchFamily="34" charset="0"/>
                          </a:rPr>
                          <a:t>Pos. Selbstwertgefühl</a:t>
                        </a:r>
                        <a:br>
                          <a:rPr lang="de-DE" altLang="de-DE" sz="1000" dirty="0">
                            <a:solidFill>
                              <a:srgbClr val="000000"/>
                            </a:solidFill>
                            <a:latin typeface="Arial Narrow" panose="020B0606020202030204" pitchFamily="34" charset="0"/>
                          </a:rPr>
                        </a:br>
                        <a:r>
                          <a:rPr lang="de-DE" altLang="de-DE" sz="1000" dirty="0">
                            <a:solidFill>
                              <a:srgbClr val="000000"/>
                            </a:solidFill>
                            <a:latin typeface="Arial Narrow" panose="020B0606020202030204" pitchFamily="34" charset="0"/>
                          </a:rPr>
                          <a:t>Soz. Unterstützung</a:t>
                        </a:r>
                      </a:p>
                    </p:txBody>
                  </p:sp>
                  <p:cxnSp>
                    <p:nvCxnSpPr>
                      <p:cNvPr id="36" name="AutoShape 21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5400000" flipH="1">
                        <a:off x="5893" y="8325"/>
                        <a:ext cx="4959" cy="431"/>
                      </a:xfrm>
                      <a:prstGeom prst="bentConnector3">
                        <a:avLst>
                          <a:gd name="adj1" fmla="val 100120"/>
                        </a:avLst>
                      </a:prstGeom>
                      <a:noFill/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 type="triangle" w="med" len="med"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  <p:cxnSp>
                    <p:nvCxnSpPr>
                      <p:cNvPr id="37" name="AutoShape 22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-5400000">
                        <a:off x="2299" y="8370"/>
                        <a:ext cx="4959" cy="341"/>
                      </a:xfrm>
                      <a:prstGeom prst="bentConnector3">
                        <a:avLst>
                          <a:gd name="adj1" fmla="val 100000"/>
                        </a:avLst>
                      </a:prstGeom>
                      <a:noFill/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 type="triangle" w="med" len="med"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  <p:cxnSp>
                    <p:nvCxnSpPr>
                      <p:cNvPr id="38" name="AutoShape 23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-5400000">
                        <a:off x="3655" y="8507"/>
                        <a:ext cx="2841" cy="254"/>
                      </a:xfrm>
                      <a:prstGeom prst="bentConnector3">
                        <a:avLst>
                          <a:gd name="adj1" fmla="val 100949"/>
                        </a:avLst>
                      </a:prstGeom>
                      <a:noFill/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 type="triangle" w="med" len="med"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  <p:cxnSp>
                    <p:nvCxnSpPr>
                      <p:cNvPr id="39" name="AutoShape 24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>
                        <a:off x="4835" y="11428"/>
                        <a:ext cx="3492" cy="0"/>
                      </a:xfrm>
                      <a:prstGeom prst="straightConnector1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 type="triangle" w="med" len="med"/>
                        <a:tailEnd type="triangle" w="med" len="med"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  <p:cxnSp>
                    <p:nvCxnSpPr>
                      <p:cNvPr id="40" name="AutoShape 25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flipV="1">
                        <a:off x="4272" y="6244"/>
                        <a:ext cx="938" cy="969"/>
                      </a:xfrm>
                      <a:prstGeom prst="straightConnector1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 type="triangle" w="med" len="med"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  <p:cxnSp>
                    <p:nvCxnSpPr>
                      <p:cNvPr id="41" name="AutoShape 26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>
                        <a:off x="4272" y="7213"/>
                        <a:ext cx="938" cy="978"/>
                      </a:xfrm>
                      <a:prstGeom prst="straightConnector1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 type="triangle" w="med" len="med"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  <p:cxnSp>
                    <p:nvCxnSpPr>
                      <p:cNvPr id="42" name="AutoShape 27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flipH="1" flipV="1">
                        <a:off x="7959" y="4399"/>
                        <a:ext cx="929" cy="680"/>
                      </a:xfrm>
                      <a:prstGeom prst="straightConnector1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 type="triangle" w="med" len="med"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  <p:cxnSp>
                    <p:nvCxnSpPr>
                      <p:cNvPr id="43" name="AutoShape 28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flipH="1">
                        <a:off x="7959" y="5079"/>
                        <a:ext cx="929" cy="707"/>
                      </a:xfrm>
                      <a:prstGeom prst="straightConnector1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 type="triangle" w="med" len="med"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  <p:cxnSp>
                    <p:nvCxnSpPr>
                      <p:cNvPr id="44" name="AutoShape 29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flipH="1">
                        <a:off x="4835" y="10496"/>
                        <a:ext cx="375" cy="524"/>
                      </a:xfrm>
                      <a:prstGeom prst="straightConnector1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 type="triangle" w="med" len="med"/>
                        <a:tailEnd type="triangle" w="med" len="med"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  <p:cxnSp>
                    <p:nvCxnSpPr>
                      <p:cNvPr id="45" name="AutoShape 30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>
                        <a:off x="7959" y="10496"/>
                        <a:ext cx="368" cy="524"/>
                      </a:xfrm>
                      <a:prstGeom prst="straightConnector1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 type="triangle" w="med" len="med"/>
                        <a:tailEnd type="triangle" w="med" len="med"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</p:grpSp>
              </p:grpSp>
              <p:sp>
                <p:nvSpPr>
                  <p:cNvPr id="17" name="Oval 3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463" y="6150"/>
                    <a:ext cx="641" cy="640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lIns="6858" tIns="6858" rIns="6858" bIns="6858" anchor="ctr"/>
                  <a:lstStyle>
                    <a:lvl1pPr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5pPr>
                    <a:lvl6pPr marL="2514600" indent="-228600" defTabSz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6pPr>
                    <a:lvl7pPr marL="2971800" indent="-228600" defTabSz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7pPr>
                    <a:lvl8pPr marL="3429000" indent="-228600" defTabSz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8pPr>
                    <a:lvl9pPr marL="3886200" indent="-228600" defTabSz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9pPr>
                  </a:lstStyle>
                  <a:p>
                    <a:pPr algn="ctr" eaLnBrk="1" hangingPunct="1">
                      <a:spcAft>
                        <a:spcPts val="750"/>
                      </a:spcAft>
                      <a:defRPr/>
                    </a:pPr>
                    <a:r>
                      <a:rPr lang="de-DE" altLang="de-DE" sz="1500" b="1" i="1">
                        <a:solidFill>
                          <a:srgbClr val="000000"/>
                        </a:solidFill>
                        <a:latin typeface="Calibri" panose="020F0502020204030204" pitchFamily="34" charset="0"/>
                      </a:rPr>
                      <a:t>+</a:t>
                    </a:r>
                    <a:endParaRPr lang="de-DE" altLang="de-DE" sz="975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8" name="Oval 3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9922" y="4152"/>
                    <a:ext cx="641" cy="644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lIns="6858" tIns="6858" rIns="6858" bIns="6858" anchor="ctr"/>
                  <a:lstStyle>
                    <a:lvl1pPr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5pPr>
                    <a:lvl6pPr marL="2514600" indent="-228600" defTabSz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6pPr>
                    <a:lvl7pPr marL="2971800" indent="-228600" defTabSz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7pPr>
                    <a:lvl8pPr marL="3429000" indent="-228600" defTabSz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8pPr>
                    <a:lvl9pPr marL="3886200" indent="-228600" defTabSz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9pPr>
                  </a:lstStyle>
                  <a:p>
                    <a:pPr algn="ctr" eaLnBrk="1" hangingPunct="1">
                      <a:spcAft>
                        <a:spcPts val="750"/>
                      </a:spcAft>
                      <a:defRPr/>
                    </a:pPr>
                    <a:r>
                      <a:rPr lang="de-DE" altLang="de-DE" sz="1500" b="1" i="1">
                        <a:solidFill>
                          <a:srgbClr val="000000"/>
                        </a:solidFill>
                        <a:latin typeface="Times New Roman" panose="02020603050405020304" pitchFamily="18" charset="0"/>
                      </a:rPr>
                      <a:t>-</a:t>
                    </a:r>
                    <a:endParaRPr lang="de-DE" altLang="de-DE" sz="975">
                      <a:solidFill>
                        <a:srgbClr val="000000"/>
                      </a:solidFill>
                    </a:endParaRPr>
                  </a:p>
                </p:txBody>
              </p:sp>
            </p:grpSp>
            <p:sp>
              <p:nvSpPr>
                <p:cNvPr id="14" name="Textfeld 2"/>
                <p:cNvSpPr txBox="1">
                  <a:spLocks noChangeArrowheads="1"/>
                </p:cNvSpPr>
                <p:nvPr/>
              </p:nvSpPr>
              <p:spPr bwMode="auto">
                <a:xfrm>
                  <a:off x="1010449" y="1891759"/>
                  <a:ext cx="2553631" cy="32981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5pPr>
                  <a:lvl6pPr marL="25146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6pPr>
                  <a:lvl7pPr marL="29718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7pPr>
                  <a:lvl8pPr marL="34290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8pPr>
                  <a:lvl9pPr marL="38862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>
                    <a:defRPr/>
                  </a:pPr>
                  <a:r>
                    <a:rPr lang="de-DE" altLang="de-DE" sz="975" dirty="0">
                      <a:solidFill>
                        <a:srgbClr val="FF0000"/>
                      </a:solidFill>
                    </a:rPr>
                    <a:t>      </a:t>
                  </a:r>
                  <a:r>
                    <a:rPr lang="de-DE" altLang="de-DE" sz="1400" b="1" dirty="0">
                      <a:solidFill>
                        <a:srgbClr val="FF0000"/>
                      </a:solidFill>
                      <a:latin typeface="Arial Narrow" panose="020B0606020202030204" pitchFamily="34" charset="0"/>
                    </a:rPr>
                    <a:t>Wertorientierungen</a:t>
                  </a:r>
                  <a:endParaRPr lang="de-DE" altLang="de-DE" sz="1050" b="1" dirty="0">
                    <a:solidFill>
                      <a:srgbClr val="FF0000"/>
                    </a:solidFill>
                    <a:latin typeface="Arial Narrow" panose="020B0606020202030204" pitchFamily="34" charset="0"/>
                  </a:endParaRPr>
                </a:p>
              </p:txBody>
            </p:sp>
            <p:cxnSp>
              <p:nvCxnSpPr>
                <p:cNvPr id="15" name="Gerade Verbindung mit Pfeil 14"/>
                <p:cNvCxnSpPr>
                  <a:cxnSpLocks/>
                </p:cNvCxnSpPr>
                <p:nvPr/>
              </p:nvCxnSpPr>
              <p:spPr>
                <a:xfrm>
                  <a:off x="3132122" y="2060946"/>
                  <a:ext cx="601352" cy="0"/>
                </a:xfrm>
                <a:prstGeom prst="straightConnector1">
                  <a:avLst/>
                </a:prstGeom>
                <a:ln w="19050" cap="flat" cmpd="sng" algn="ctr">
                  <a:solidFill>
                    <a:schemeClr val="dk1"/>
                  </a:solidFill>
                  <a:prstDash val="solid"/>
                  <a:round/>
                  <a:headEnd type="arrow" w="med" len="med"/>
                  <a:tailEnd type="arrow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0" name="Textfeld 9"/>
              <p:cNvSpPr txBox="1"/>
              <p:nvPr/>
            </p:nvSpPr>
            <p:spPr>
              <a:xfrm>
                <a:off x="5796061" y="2133456"/>
                <a:ext cx="1829242" cy="62664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de-DE" sz="1600" b="1" dirty="0">
                    <a:solidFill>
                      <a:srgbClr val="EA3814"/>
                    </a:solidFill>
                    <a:latin typeface="Arial Narrow" panose="020B0606020202030204" pitchFamily="34" charset="0"/>
                  </a:rPr>
                  <a:t>Moralischer Stress</a:t>
                </a:r>
                <a:endParaRPr lang="de-DE" sz="1050" b="1" dirty="0">
                  <a:solidFill>
                    <a:srgbClr val="EA3814"/>
                  </a:solidFill>
                  <a:latin typeface="Arial Narrow" panose="020B0606020202030204" pitchFamily="34" charset="0"/>
                </a:endParaRPr>
              </a:p>
            </p:txBody>
          </p:sp>
          <p:sp>
            <p:nvSpPr>
              <p:cNvPr id="11" name="Textfeld 10"/>
              <p:cNvSpPr txBox="1"/>
              <p:nvPr/>
            </p:nvSpPr>
            <p:spPr>
              <a:xfrm>
                <a:off x="5796061" y="3338224"/>
                <a:ext cx="1829242" cy="82452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de-DE" sz="1600" b="1" dirty="0">
                    <a:solidFill>
                      <a:srgbClr val="EA3814"/>
                    </a:solidFill>
                    <a:latin typeface="Arial Narrow" panose="020B0606020202030204" pitchFamily="34" charset="0"/>
                  </a:rPr>
                  <a:t>Moralische Gefühle</a:t>
                </a:r>
              </a:p>
              <a:p>
                <a:pPr algn="ctr">
                  <a:defRPr/>
                </a:pPr>
                <a:r>
                  <a:rPr lang="de-DE" sz="1200" b="1" dirty="0">
                    <a:solidFill>
                      <a:srgbClr val="EA3814"/>
                    </a:solidFill>
                    <a:latin typeface="Arial Narrow" panose="020B0606020202030204" pitchFamily="34" charset="0"/>
                  </a:rPr>
                  <a:t>Moral Pain</a:t>
                </a:r>
                <a:endParaRPr lang="de-DE" sz="900" b="1" dirty="0">
                  <a:solidFill>
                    <a:srgbClr val="EA3814"/>
                  </a:solidFill>
                  <a:latin typeface="Arial Narrow" panose="020B0606020202030204" pitchFamily="34" charset="0"/>
                </a:endParaRPr>
              </a:p>
            </p:txBody>
          </p:sp>
          <p:sp>
            <p:nvSpPr>
              <p:cNvPr id="12" name="Rechteck 11"/>
              <p:cNvSpPr/>
              <p:nvPr/>
            </p:nvSpPr>
            <p:spPr>
              <a:xfrm>
                <a:off x="6122106" y="1393490"/>
                <a:ext cx="969668" cy="66745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 sz="975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8" name="Textfeld 7"/>
            <p:cNvSpPr txBox="1"/>
            <p:nvPr/>
          </p:nvSpPr>
          <p:spPr bwMode="auto">
            <a:xfrm>
              <a:off x="5514597" y="3372272"/>
              <a:ext cx="1371456" cy="53506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de-DE" sz="1600" b="1" dirty="0">
                  <a:solidFill>
                    <a:srgbClr val="EA3814"/>
                  </a:solidFill>
                  <a:latin typeface="Arial Narrow" panose="020B0606020202030204" pitchFamily="34" charset="0"/>
                </a:rPr>
                <a:t>Moralische Verletzung</a:t>
              </a:r>
              <a:endParaRPr lang="de-DE" sz="1050" b="1" dirty="0">
                <a:solidFill>
                  <a:srgbClr val="EA3814"/>
                </a:solidFill>
                <a:latin typeface="Arial Narrow" panose="020B0606020202030204" pitchFamily="34" charset="0"/>
              </a:endParaRPr>
            </a:p>
          </p:txBody>
        </p:sp>
      </p:grpSp>
      <p:sp>
        <p:nvSpPr>
          <p:cNvPr id="47" name="Datumsplatzhalter 3"/>
          <p:cNvSpPr txBox="1">
            <a:spLocks/>
          </p:cNvSpPr>
          <p:nvPr/>
        </p:nvSpPr>
        <p:spPr bwMode="auto">
          <a:xfrm>
            <a:off x="2435948" y="6311756"/>
            <a:ext cx="1600200" cy="27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marL="0" algn="l" defTabSz="914400" rtl="0" eaLnBrk="1" fontAlgn="ctr" latinLnBrk="0" hangingPunct="1">
              <a:lnSpc>
                <a:spcPct val="90000"/>
              </a:lnSpc>
              <a:spcAft>
                <a:spcPts val="130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11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557213" indent="-214313" algn="l" defTabSz="9144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857250" indent="-171450" algn="l" defTabSz="9144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200150" indent="-171450" algn="l" defTabSz="9144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543050" indent="-171450" algn="l" defTabSz="9144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000250" indent="-171450" algn="l" defTabSz="685800" rtl="0" eaLnBrk="0" fontAlgn="base" latinLnBrk="0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457450" indent="-171450" algn="l" defTabSz="685800" rtl="0" eaLnBrk="0" fontAlgn="base" latinLnBrk="0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2914650" indent="-171450" algn="l" defTabSz="685800" rtl="0" eaLnBrk="0" fontAlgn="base" latinLnBrk="0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371850" indent="-171450" algn="l" defTabSz="685800" rtl="0" eaLnBrk="0" fontAlgn="base" latinLnBrk="0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de-DE" altLang="de-DE" sz="1000" dirty="0">
                <a:solidFill>
                  <a:srgbClr val="336699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nach </a:t>
            </a:r>
            <a:r>
              <a:rPr lang="de-DE" altLang="de-DE" sz="1000" dirty="0" err="1">
                <a:solidFill>
                  <a:srgbClr val="336699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Litz</a:t>
            </a:r>
            <a:r>
              <a:rPr lang="de-DE" altLang="de-DE" sz="1000" dirty="0">
                <a:solidFill>
                  <a:srgbClr val="336699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 et al.  2009</a:t>
            </a:r>
          </a:p>
        </p:txBody>
      </p:sp>
    </p:spTree>
    <p:extLst>
      <p:ext uri="{BB962C8B-B14F-4D97-AF65-F5344CB8AC3E}">
        <p14:creationId xmlns:p14="http://schemas.microsoft.com/office/powerpoint/2010/main" val="26970081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/>
          <p:cNvSpPr>
            <a:spLocks noGrp="1"/>
          </p:cNvSpPr>
          <p:nvPr>
            <p:ph type="body" sz="quarter" idx="13"/>
          </p:nvPr>
        </p:nvSpPr>
        <p:spPr>
          <a:xfrm>
            <a:off x="5028159" y="269640"/>
            <a:ext cx="7092306" cy="346375"/>
          </a:xfrm>
        </p:spPr>
        <p:txBody>
          <a:bodyPr/>
          <a:lstStyle/>
          <a:p>
            <a:pPr marL="0" indent="0" algn="l">
              <a:buNone/>
            </a:pPr>
            <a:r>
              <a:rPr lang="de-DE" altLang="de-DE" sz="2400" dirty="0">
                <a:ea typeface="MS PGothic" panose="020B0600070205080204" pitchFamily="34" charset="-128"/>
              </a:rPr>
              <a:t>Therapeutische und präventive Ansätze </a:t>
            </a:r>
            <a:br>
              <a:rPr lang="de-DE" altLang="de-DE" sz="2400" dirty="0">
                <a:ea typeface="MS PGothic" panose="020B0600070205080204" pitchFamily="34" charset="-128"/>
              </a:rPr>
            </a:br>
            <a:r>
              <a:rPr lang="de-DE" altLang="de-DE" sz="2400" dirty="0">
                <a:ea typeface="MS PGothic" panose="020B0600070205080204" pitchFamily="34" charset="-128"/>
              </a:rPr>
              <a:t>mit moralischer Dimension</a:t>
            </a:r>
            <a:endParaRPr lang="de-DE" altLang="de-DE" sz="2400" i="1" dirty="0">
              <a:ea typeface="MS PGothic" panose="020B0600070205080204" pitchFamily="34" charset="-128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B99E17C6-2DE2-448D-AD06-042C0289E16A}" type="slidenum">
              <a:rPr lang="de-DE" smtClean="0"/>
              <a:pPr/>
              <a:t>14</a:t>
            </a:fld>
            <a:endParaRPr lang="de-DE" dirty="0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A1C128F-993A-4D08-9258-6BD8FA12E7C3}" type="datetime1">
              <a:rPr lang="de-DE" smtClean="0"/>
              <a:t>14.01.2026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/>
              <a:t>ÖFFENTLICH</a:t>
            </a:r>
          </a:p>
        </p:txBody>
      </p:sp>
      <p:pic>
        <p:nvPicPr>
          <p:cNvPr id="6" name="Grafik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555" y="2053252"/>
            <a:ext cx="2068888" cy="296013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3599544" y="1178139"/>
            <a:ext cx="8658944" cy="554497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defRPr/>
            </a:pPr>
            <a:r>
              <a:rPr lang="en-US" altLang="de-DE" sz="1400" b="1" u="sng" dirty="0" err="1">
                <a:solidFill>
                  <a:schemeClr val="accent1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Prävention</a:t>
            </a:r>
            <a:endParaRPr lang="en-US" altLang="de-DE" sz="1400" b="1" dirty="0">
              <a:solidFill>
                <a:schemeClr val="accent1"/>
              </a:solidFill>
              <a:latin typeface="Arial Narrow" panose="020B0606020202030204" pitchFamily="34" charset="0"/>
              <a:ea typeface="MS PGothic" panose="020B0600070205080204" pitchFamily="34" charset="-128"/>
            </a:endParaRPr>
          </a:p>
          <a:p>
            <a:pPr eaLnBrk="1" hangingPunct="1">
              <a:lnSpc>
                <a:spcPct val="150000"/>
              </a:lnSpc>
              <a:buFontTx/>
              <a:buChar char="•"/>
              <a:defRPr/>
            </a:pPr>
            <a:r>
              <a:rPr lang="en-US" altLang="de-DE" sz="1400" b="1" dirty="0">
                <a:solidFill>
                  <a:schemeClr val="accent1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 	POWER (</a:t>
            </a:r>
            <a:r>
              <a:rPr lang="en-US" altLang="de-DE" sz="1400" b="1" dirty="0" err="1">
                <a:solidFill>
                  <a:schemeClr val="accent1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Polizeidienst</a:t>
            </a:r>
            <a:r>
              <a:rPr lang="en-US" altLang="de-DE" sz="1400" b="1" dirty="0">
                <a:solidFill>
                  <a:schemeClr val="accent1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)</a:t>
            </a:r>
          </a:p>
          <a:p>
            <a:pPr eaLnBrk="1" hangingPunct="1">
              <a:lnSpc>
                <a:spcPct val="150000"/>
              </a:lnSpc>
              <a:buFontTx/>
              <a:buChar char="•"/>
              <a:defRPr/>
            </a:pPr>
            <a:r>
              <a:rPr lang="en-US" altLang="de-DE" sz="1400" b="1" dirty="0">
                <a:solidFill>
                  <a:schemeClr val="accent1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 	Moral-</a:t>
            </a:r>
            <a:r>
              <a:rPr lang="en-US" altLang="de-DE" sz="1400" b="1" dirty="0" err="1">
                <a:solidFill>
                  <a:schemeClr val="accent1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bezogenes</a:t>
            </a:r>
            <a:r>
              <a:rPr lang="en-US" altLang="de-DE" sz="1400" b="1" dirty="0">
                <a:solidFill>
                  <a:schemeClr val="accent1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 </a:t>
            </a:r>
            <a:r>
              <a:rPr lang="en-US" altLang="de-DE" sz="1400" b="1" dirty="0" err="1">
                <a:solidFill>
                  <a:schemeClr val="accent1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Präventionsprogramm</a:t>
            </a:r>
            <a:r>
              <a:rPr lang="en-US" altLang="de-DE" sz="1400" b="1" dirty="0">
                <a:solidFill>
                  <a:schemeClr val="accent1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 des </a:t>
            </a:r>
            <a:r>
              <a:rPr lang="en-US" altLang="de-DE" sz="1400" b="1" dirty="0" err="1">
                <a:solidFill>
                  <a:schemeClr val="accent1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PsychDst</a:t>
            </a:r>
            <a:r>
              <a:rPr lang="en-US" altLang="de-DE" sz="1400" b="1" dirty="0">
                <a:solidFill>
                  <a:schemeClr val="accent1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 der </a:t>
            </a:r>
            <a:r>
              <a:rPr lang="en-US" altLang="de-DE" sz="1400" b="1" dirty="0" err="1">
                <a:solidFill>
                  <a:schemeClr val="accent1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Bw</a:t>
            </a:r>
            <a:r>
              <a:rPr lang="en-US" altLang="de-DE" sz="1400" b="1" dirty="0">
                <a:solidFill>
                  <a:schemeClr val="accent1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 </a:t>
            </a:r>
            <a:r>
              <a:rPr lang="en-US" altLang="de-DE" sz="1400" b="1" dirty="0" err="1">
                <a:solidFill>
                  <a:schemeClr val="accent1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gemeinsam</a:t>
            </a:r>
            <a:r>
              <a:rPr lang="en-US" altLang="de-DE" sz="1400" b="1" dirty="0">
                <a:solidFill>
                  <a:schemeClr val="accent1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 </a:t>
            </a:r>
            <a:r>
              <a:rPr lang="en-US" altLang="de-DE" sz="1400" b="1" dirty="0" err="1">
                <a:solidFill>
                  <a:schemeClr val="accent1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mit</a:t>
            </a:r>
            <a:r>
              <a:rPr lang="en-US" altLang="de-DE" sz="1400" b="1" dirty="0">
                <a:solidFill>
                  <a:schemeClr val="accent1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 dem </a:t>
            </a:r>
            <a:r>
              <a:rPr lang="en-US" altLang="de-DE" sz="1400" b="1" dirty="0" err="1">
                <a:solidFill>
                  <a:schemeClr val="accent1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Psychotraumazentrum</a:t>
            </a:r>
            <a:endParaRPr lang="en-US" altLang="de-DE" sz="1400" b="1" dirty="0">
              <a:solidFill>
                <a:schemeClr val="accent1"/>
              </a:solidFill>
              <a:latin typeface="Arial Narrow" panose="020B0606020202030204" pitchFamily="34" charset="0"/>
              <a:ea typeface="MS PGothic" panose="020B0600070205080204" pitchFamily="34" charset="-128"/>
            </a:endParaRPr>
          </a:p>
          <a:p>
            <a:pPr eaLnBrk="1" hangingPunct="1">
              <a:lnSpc>
                <a:spcPct val="150000"/>
              </a:lnSpc>
              <a:buFontTx/>
              <a:buChar char="•"/>
              <a:defRPr/>
            </a:pPr>
            <a:r>
              <a:rPr lang="en-US" altLang="de-DE" sz="1400" b="1" dirty="0">
                <a:solidFill>
                  <a:schemeClr val="accent1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 	</a:t>
            </a:r>
            <a:r>
              <a:rPr lang="en-US" altLang="de-DE" sz="1400" b="1" dirty="0" err="1">
                <a:solidFill>
                  <a:schemeClr val="accent1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Koblenzer</a:t>
            </a:r>
            <a:r>
              <a:rPr lang="en-US" altLang="de-DE" sz="1400" b="1" dirty="0">
                <a:solidFill>
                  <a:schemeClr val="accent1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 </a:t>
            </a:r>
            <a:r>
              <a:rPr lang="en-US" altLang="de-DE" sz="1400" b="1" dirty="0" err="1">
                <a:solidFill>
                  <a:schemeClr val="accent1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Entscheidungscheck</a:t>
            </a:r>
            <a:endParaRPr lang="en-US" altLang="de-DE" sz="1400" b="1" dirty="0">
              <a:solidFill>
                <a:schemeClr val="accent1"/>
              </a:solidFill>
              <a:latin typeface="Arial Narrow" panose="020B0606020202030204" pitchFamily="34" charset="0"/>
              <a:ea typeface="MS PGothic" panose="020B0600070205080204" pitchFamily="34" charset="-128"/>
            </a:endParaRPr>
          </a:p>
          <a:p>
            <a:pPr eaLnBrk="1" hangingPunct="1">
              <a:lnSpc>
                <a:spcPct val="150000"/>
              </a:lnSpc>
              <a:buFontTx/>
              <a:buChar char="•"/>
              <a:defRPr/>
            </a:pPr>
            <a:r>
              <a:rPr lang="en-US" altLang="de-DE" sz="1400" b="1" dirty="0">
                <a:solidFill>
                  <a:schemeClr val="accent1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 	</a:t>
            </a:r>
            <a:r>
              <a:rPr lang="en-US" altLang="de-DE" sz="1400" b="1" dirty="0" err="1">
                <a:solidFill>
                  <a:schemeClr val="accent1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Konstanzer</a:t>
            </a:r>
            <a:r>
              <a:rPr lang="en-US" altLang="de-DE" sz="1400" b="1" dirty="0">
                <a:solidFill>
                  <a:schemeClr val="accent1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 </a:t>
            </a:r>
            <a:r>
              <a:rPr lang="en-US" altLang="de-DE" sz="1400" b="1" dirty="0" err="1">
                <a:solidFill>
                  <a:schemeClr val="accent1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Methode</a:t>
            </a:r>
            <a:r>
              <a:rPr lang="en-US" altLang="de-DE" sz="1400" b="1" dirty="0">
                <a:solidFill>
                  <a:schemeClr val="accent1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 </a:t>
            </a:r>
            <a:r>
              <a:rPr lang="en-US" altLang="de-DE" sz="1400" b="1" dirty="0" err="1">
                <a:solidFill>
                  <a:schemeClr val="accent1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zur</a:t>
            </a:r>
            <a:r>
              <a:rPr lang="en-US" altLang="de-DE" sz="1400" b="1" dirty="0">
                <a:solidFill>
                  <a:schemeClr val="accent1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 </a:t>
            </a:r>
            <a:r>
              <a:rPr lang="en-US" altLang="de-DE" sz="1400" b="1" dirty="0" err="1">
                <a:solidFill>
                  <a:schemeClr val="accent1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Dilemmadiskussion</a:t>
            </a:r>
            <a:r>
              <a:rPr lang="en-US" altLang="de-DE" sz="1400" b="1" dirty="0">
                <a:solidFill>
                  <a:schemeClr val="accent1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 	</a:t>
            </a:r>
          </a:p>
          <a:p>
            <a:pPr eaLnBrk="1" hangingPunct="1">
              <a:lnSpc>
                <a:spcPct val="150000"/>
              </a:lnSpc>
              <a:buFontTx/>
              <a:buChar char="•"/>
              <a:defRPr/>
            </a:pPr>
            <a:r>
              <a:rPr lang="en-US" altLang="de-DE" sz="1400" b="1" dirty="0">
                <a:solidFill>
                  <a:schemeClr val="accent1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 	</a:t>
            </a:r>
            <a:r>
              <a:rPr lang="en-US" altLang="de-DE" sz="1400" b="1" dirty="0" err="1">
                <a:solidFill>
                  <a:schemeClr val="accent1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Battlefiels</a:t>
            </a:r>
            <a:r>
              <a:rPr lang="en-US" altLang="de-DE" sz="1400" b="1" dirty="0">
                <a:solidFill>
                  <a:schemeClr val="accent1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 Ethics Training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de-DE" altLang="de-DE" sz="1400" b="1" u="sng" dirty="0">
                <a:solidFill>
                  <a:srgbClr val="FF0000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Therapie</a:t>
            </a:r>
          </a:p>
          <a:p>
            <a:pPr>
              <a:lnSpc>
                <a:spcPct val="150000"/>
              </a:lnSpc>
              <a:buFontTx/>
              <a:buChar char="•"/>
              <a:defRPr/>
            </a:pPr>
            <a:r>
              <a:rPr lang="de-DE" altLang="de-DE" sz="1400" b="1" dirty="0">
                <a:solidFill>
                  <a:srgbClr val="FF0000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 	</a:t>
            </a:r>
            <a:r>
              <a:rPr lang="de-DE" altLang="de-DE" sz="1400" b="1" dirty="0" err="1">
                <a:solidFill>
                  <a:srgbClr val="FF0000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Spiritually-integrated</a:t>
            </a:r>
            <a:r>
              <a:rPr lang="de-DE" altLang="de-DE" sz="1400" b="1" dirty="0">
                <a:solidFill>
                  <a:srgbClr val="FF0000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 </a:t>
            </a:r>
            <a:r>
              <a:rPr lang="de-DE" altLang="de-DE" sz="1400" b="1" dirty="0" err="1">
                <a:solidFill>
                  <a:srgbClr val="FF0000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Cognitive</a:t>
            </a:r>
            <a:r>
              <a:rPr lang="de-DE" altLang="de-DE" sz="1400" b="1" dirty="0">
                <a:solidFill>
                  <a:srgbClr val="FF0000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 Processing </a:t>
            </a:r>
            <a:r>
              <a:rPr lang="de-DE" altLang="de-DE" sz="1400" b="1" dirty="0" err="1">
                <a:solidFill>
                  <a:srgbClr val="FF0000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Therapy</a:t>
            </a:r>
            <a:endParaRPr lang="de-DE" altLang="de-DE" sz="1400" b="1" dirty="0">
              <a:solidFill>
                <a:srgbClr val="FF0000"/>
              </a:solidFill>
              <a:latin typeface="Arial Narrow" panose="020B0606020202030204" pitchFamily="34" charset="0"/>
              <a:ea typeface="MS PGothic" panose="020B0600070205080204" pitchFamily="34" charset="-128"/>
            </a:endParaRPr>
          </a:p>
          <a:p>
            <a:pPr>
              <a:lnSpc>
                <a:spcPct val="150000"/>
              </a:lnSpc>
              <a:buFontTx/>
              <a:buChar char="•"/>
              <a:defRPr/>
            </a:pPr>
            <a:r>
              <a:rPr lang="de-DE" altLang="de-DE" sz="1400" b="1" dirty="0">
                <a:solidFill>
                  <a:srgbClr val="FF0000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 	</a:t>
            </a:r>
            <a:r>
              <a:rPr lang="de-DE" altLang="de-DE" sz="1400" b="1" dirty="0" err="1">
                <a:solidFill>
                  <a:srgbClr val="FF0000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Imagery</a:t>
            </a:r>
            <a:r>
              <a:rPr lang="de-DE" altLang="de-DE" sz="1400" b="1" dirty="0">
                <a:solidFill>
                  <a:srgbClr val="FF0000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 </a:t>
            </a:r>
            <a:r>
              <a:rPr lang="de-DE" altLang="de-DE" sz="1400" b="1" dirty="0" err="1">
                <a:solidFill>
                  <a:srgbClr val="FF0000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Rescripting</a:t>
            </a:r>
            <a:r>
              <a:rPr lang="de-DE" altLang="de-DE" sz="1400" b="1" dirty="0">
                <a:solidFill>
                  <a:srgbClr val="FF0000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 </a:t>
            </a:r>
            <a:r>
              <a:rPr lang="de-DE" altLang="de-DE" sz="1400" b="1" dirty="0" err="1">
                <a:solidFill>
                  <a:srgbClr val="FF0000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and</a:t>
            </a:r>
            <a:r>
              <a:rPr lang="de-DE" altLang="de-DE" sz="1400" b="1" dirty="0">
                <a:solidFill>
                  <a:srgbClr val="FF0000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 </a:t>
            </a:r>
            <a:r>
              <a:rPr lang="de-DE" altLang="de-DE" sz="1400" b="1" dirty="0" err="1">
                <a:solidFill>
                  <a:srgbClr val="FF0000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Reprocessing</a:t>
            </a:r>
            <a:r>
              <a:rPr lang="de-DE" altLang="de-DE" sz="1400" b="1" dirty="0">
                <a:solidFill>
                  <a:srgbClr val="FF0000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 (IRRT)</a:t>
            </a:r>
          </a:p>
          <a:p>
            <a:pPr>
              <a:lnSpc>
                <a:spcPct val="150000"/>
              </a:lnSpc>
              <a:buFontTx/>
              <a:buChar char="•"/>
              <a:defRPr/>
            </a:pPr>
            <a:r>
              <a:rPr lang="de-DE" altLang="de-DE" sz="1400" b="1" dirty="0">
                <a:solidFill>
                  <a:srgbClr val="FF0000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	</a:t>
            </a:r>
            <a:r>
              <a:rPr lang="de-DE" altLang="de-DE" sz="1400" b="1" dirty="0" err="1">
                <a:solidFill>
                  <a:srgbClr val="FF0000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Acceptance</a:t>
            </a:r>
            <a:r>
              <a:rPr lang="de-DE" altLang="de-DE" sz="1400" b="1" dirty="0">
                <a:solidFill>
                  <a:srgbClr val="FF0000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 </a:t>
            </a:r>
            <a:r>
              <a:rPr lang="de-DE" altLang="de-DE" sz="1400" b="1" dirty="0" err="1">
                <a:solidFill>
                  <a:srgbClr val="FF0000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and</a:t>
            </a:r>
            <a:r>
              <a:rPr lang="de-DE" altLang="de-DE" sz="1400" b="1" dirty="0">
                <a:solidFill>
                  <a:srgbClr val="FF0000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 </a:t>
            </a:r>
            <a:r>
              <a:rPr lang="de-DE" altLang="de-DE" sz="1400" b="1" dirty="0" err="1">
                <a:solidFill>
                  <a:srgbClr val="FF0000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Commitment</a:t>
            </a:r>
            <a:r>
              <a:rPr lang="de-DE" altLang="de-DE" sz="1400" b="1" dirty="0">
                <a:solidFill>
                  <a:srgbClr val="FF0000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 Therapie (ACT)</a:t>
            </a:r>
          </a:p>
          <a:p>
            <a:pPr>
              <a:lnSpc>
                <a:spcPct val="150000"/>
              </a:lnSpc>
              <a:buFontTx/>
              <a:buChar char="•"/>
              <a:defRPr/>
            </a:pPr>
            <a:r>
              <a:rPr lang="de-DE" altLang="de-DE" sz="1400" b="1" dirty="0">
                <a:solidFill>
                  <a:srgbClr val="FF0000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 	Weisheitstherapie</a:t>
            </a:r>
          </a:p>
          <a:p>
            <a:pPr>
              <a:lnSpc>
                <a:spcPct val="150000"/>
              </a:lnSpc>
              <a:buFontTx/>
              <a:buChar char="•"/>
              <a:defRPr/>
            </a:pPr>
            <a:r>
              <a:rPr lang="de-DE" altLang="de-DE" sz="1400" b="1" dirty="0">
                <a:solidFill>
                  <a:srgbClr val="FF0000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 	Trauma </a:t>
            </a:r>
            <a:r>
              <a:rPr lang="de-DE" altLang="de-DE" sz="1400" b="1" dirty="0" err="1">
                <a:solidFill>
                  <a:srgbClr val="FF0000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Informed</a:t>
            </a:r>
            <a:r>
              <a:rPr lang="de-DE" altLang="de-DE" sz="1400" b="1" dirty="0">
                <a:solidFill>
                  <a:srgbClr val="FF0000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 </a:t>
            </a:r>
            <a:r>
              <a:rPr lang="de-DE" altLang="de-DE" sz="1400" b="1" dirty="0" err="1">
                <a:solidFill>
                  <a:srgbClr val="FF0000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Guilt</a:t>
            </a:r>
            <a:r>
              <a:rPr lang="de-DE" altLang="de-DE" sz="1400" b="1" dirty="0">
                <a:solidFill>
                  <a:srgbClr val="FF0000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 </a:t>
            </a:r>
            <a:r>
              <a:rPr lang="de-DE" altLang="de-DE" sz="1400" b="1" dirty="0" err="1">
                <a:solidFill>
                  <a:srgbClr val="FF0000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Reduction</a:t>
            </a:r>
            <a:endParaRPr lang="de-DE" altLang="de-DE" sz="1400" b="1" dirty="0">
              <a:solidFill>
                <a:srgbClr val="FF0000"/>
              </a:solidFill>
              <a:latin typeface="Arial Narrow" panose="020B0606020202030204" pitchFamily="34" charset="0"/>
              <a:ea typeface="MS PGothic" panose="020B0600070205080204" pitchFamily="34" charset="-128"/>
            </a:endParaRPr>
          </a:p>
          <a:p>
            <a:pPr>
              <a:lnSpc>
                <a:spcPct val="150000"/>
              </a:lnSpc>
              <a:buFontTx/>
              <a:buChar char="•"/>
              <a:defRPr/>
            </a:pPr>
            <a:r>
              <a:rPr lang="de-DE" altLang="de-DE" sz="1400" b="1" dirty="0">
                <a:solidFill>
                  <a:srgbClr val="FF0000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 	Building Spiritual </a:t>
            </a:r>
            <a:r>
              <a:rPr lang="de-DE" altLang="de-DE" sz="1400" b="1" dirty="0" err="1">
                <a:solidFill>
                  <a:srgbClr val="FF0000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Strength</a:t>
            </a:r>
            <a:endParaRPr lang="de-DE" altLang="de-DE" sz="1400" b="1" dirty="0">
              <a:solidFill>
                <a:srgbClr val="FF0000"/>
              </a:solidFill>
              <a:latin typeface="Arial Narrow" panose="020B0606020202030204" pitchFamily="34" charset="0"/>
              <a:ea typeface="MS PGothic" panose="020B0600070205080204" pitchFamily="34" charset="-128"/>
            </a:endParaRPr>
          </a:p>
          <a:p>
            <a:pPr>
              <a:lnSpc>
                <a:spcPct val="150000"/>
              </a:lnSpc>
              <a:buFontTx/>
              <a:buChar char="•"/>
              <a:defRPr/>
            </a:pPr>
            <a:r>
              <a:rPr lang="de-DE" altLang="de-DE" sz="1400" b="1" dirty="0">
                <a:solidFill>
                  <a:srgbClr val="FF0000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 	Adaptive </a:t>
            </a:r>
            <a:r>
              <a:rPr lang="de-DE" altLang="de-DE" sz="1400" b="1" dirty="0" err="1">
                <a:solidFill>
                  <a:srgbClr val="FF0000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Disclosure</a:t>
            </a:r>
            <a:endParaRPr lang="de-DE" altLang="de-DE" sz="1400" b="1" dirty="0">
              <a:solidFill>
                <a:srgbClr val="FF0000"/>
              </a:solidFill>
              <a:latin typeface="Arial Narrow" panose="020B0606020202030204" pitchFamily="34" charset="0"/>
              <a:ea typeface="MS PGothic" panose="020B0600070205080204" pitchFamily="34" charset="-128"/>
            </a:endParaRPr>
          </a:p>
          <a:p>
            <a:pPr>
              <a:lnSpc>
                <a:spcPct val="150000"/>
              </a:lnSpc>
              <a:buFontTx/>
              <a:buChar char="•"/>
              <a:defRPr/>
            </a:pPr>
            <a:r>
              <a:rPr lang="de-DE" altLang="de-DE" sz="1400" b="1" dirty="0">
                <a:solidFill>
                  <a:srgbClr val="FF0000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 	Impact </a:t>
            </a:r>
            <a:r>
              <a:rPr lang="de-DE" altLang="de-DE" sz="1400" b="1" dirty="0" err="1">
                <a:solidFill>
                  <a:srgbClr val="FF0000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of</a:t>
            </a:r>
            <a:r>
              <a:rPr lang="de-DE" altLang="de-DE" sz="1400" b="1" dirty="0">
                <a:solidFill>
                  <a:srgbClr val="FF0000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 Killing</a:t>
            </a:r>
          </a:p>
          <a:p>
            <a:pPr>
              <a:lnSpc>
                <a:spcPct val="150000"/>
              </a:lnSpc>
              <a:buFontTx/>
              <a:buChar char="•"/>
              <a:defRPr/>
            </a:pPr>
            <a:r>
              <a:rPr lang="de-DE" altLang="de-DE" sz="1400" b="1" dirty="0">
                <a:solidFill>
                  <a:srgbClr val="FF0000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 	</a:t>
            </a:r>
            <a:r>
              <a:rPr lang="de-DE" altLang="de-DE" sz="1400" b="1" dirty="0" err="1">
                <a:solidFill>
                  <a:srgbClr val="FF0000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Self</a:t>
            </a:r>
            <a:r>
              <a:rPr lang="de-DE" altLang="de-DE" sz="1400" b="1" dirty="0">
                <a:solidFill>
                  <a:srgbClr val="FF0000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 </a:t>
            </a:r>
            <a:r>
              <a:rPr lang="de-DE" altLang="de-DE" sz="1400" b="1" dirty="0" err="1">
                <a:solidFill>
                  <a:srgbClr val="FF0000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Forgiveness</a:t>
            </a:r>
            <a:r>
              <a:rPr lang="de-DE" altLang="de-DE" sz="1400" b="1" dirty="0">
                <a:solidFill>
                  <a:srgbClr val="FF0000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 / </a:t>
            </a:r>
            <a:r>
              <a:rPr lang="de-DE" altLang="de-DE" sz="1400" b="1" dirty="0" err="1">
                <a:solidFill>
                  <a:srgbClr val="FF0000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Self</a:t>
            </a:r>
            <a:r>
              <a:rPr lang="de-DE" altLang="de-DE" sz="1400" b="1" dirty="0">
                <a:solidFill>
                  <a:srgbClr val="FF0000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 </a:t>
            </a:r>
            <a:r>
              <a:rPr lang="de-DE" altLang="de-DE" sz="1400" b="1" dirty="0" err="1">
                <a:solidFill>
                  <a:srgbClr val="FF0000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Compassion</a:t>
            </a:r>
            <a:endParaRPr lang="de-DE" altLang="de-DE" sz="1400" b="1" dirty="0">
              <a:solidFill>
                <a:srgbClr val="FF0000"/>
              </a:solidFill>
              <a:latin typeface="Arial Narrow" panose="020B0606020202030204" pitchFamily="34" charset="0"/>
              <a:ea typeface="MS PGothic" panose="020B0600070205080204" pitchFamily="34" charset="-128"/>
            </a:endParaRPr>
          </a:p>
          <a:p>
            <a:pPr>
              <a:lnSpc>
                <a:spcPct val="150000"/>
              </a:lnSpc>
              <a:buFontTx/>
              <a:buChar char="•"/>
              <a:defRPr/>
            </a:pPr>
            <a:r>
              <a:rPr lang="de-DE" altLang="de-DE" sz="1400" b="1" dirty="0">
                <a:solidFill>
                  <a:srgbClr val="FF0000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	Moraltherapie der Bundeswehr</a:t>
            </a:r>
            <a:endParaRPr lang="en-US" altLang="de-DE" sz="1400" b="1" dirty="0">
              <a:solidFill>
                <a:srgbClr val="FF0000"/>
              </a:solidFill>
              <a:latin typeface="Arial Narrow" panose="020B0606020202030204" pitchFamily="34" charset="0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575823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CB14CB-BF37-E0C6-3816-B3C99FAF4A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D5A38DC-B6BA-9412-5824-FA94A96DEE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B99E17C6-2DE2-448D-AD06-042C0289E16A}" type="slidenum">
              <a:rPr lang="de-DE" smtClean="0"/>
              <a:pPr/>
              <a:t>15</a:t>
            </a:fld>
            <a:endParaRPr lang="de-DE" dirty="0"/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2575E5B2-3FF3-1939-CA76-3D6EFF134B3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A1C128F-993A-4D08-9258-6BD8FA12E7C3}" type="datetime1">
              <a:rPr lang="de-DE" smtClean="0"/>
              <a:t>14.01.2026</a:t>
            </a:fld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21F9350D-ECA1-5F62-683F-A341CADECE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/>
              <a:t>ÖFFENTLICH</a:t>
            </a:r>
          </a:p>
        </p:txBody>
      </p:sp>
      <p:sp>
        <p:nvSpPr>
          <p:cNvPr id="7" name="Textplatzhalter 4">
            <a:extLst>
              <a:ext uri="{FF2B5EF4-FFF2-40B4-BE49-F238E27FC236}">
                <a16:creationId xmlns:a16="http://schemas.microsoft.com/office/drawing/2014/main" id="{E3A35D95-EC51-8D87-BD88-211805E374B1}"/>
              </a:ext>
            </a:extLst>
          </p:cNvPr>
          <p:cNvSpPr txBox="1">
            <a:spLocks/>
          </p:cNvSpPr>
          <p:nvPr/>
        </p:nvSpPr>
        <p:spPr>
          <a:xfrm>
            <a:off x="4832216" y="264086"/>
            <a:ext cx="7092306" cy="3463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fontAlgn="ctr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 baseline="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 baseline="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 baseline="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 baseline="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altLang="de-DE" sz="2000" dirty="0"/>
              <a:t>Gesprächshaltung beim Umgang mit moralisch Verletzten</a:t>
            </a:r>
          </a:p>
        </p:txBody>
      </p:sp>
      <p:sp>
        <p:nvSpPr>
          <p:cNvPr id="5" name="Textplatzhalter 9">
            <a:extLst>
              <a:ext uri="{FF2B5EF4-FFF2-40B4-BE49-F238E27FC236}">
                <a16:creationId xmlns:a16="http://schemas.microsoft.com/office/drawing/2014/main" id="{8578AC2F-58FD-1505-4E78-2C39B885C203}"/>
              </a:ext>
            </a:extLst>
          </p:cNvPr>
          <p:cNvSpPr txBox="1">
            <a:spLocks/>
          </p:cNvSpPr>
          <p:nvPr/>
        </p:nvSpPr>
        <p:spPr>
          <a:xfrm>
            <a:off x="1019424" y="1364166"/>
            <a:ext cx="9960261" cy="4096415"/>
          </a:xfrm>
        </p:spPr>
        <p:txBody>
          <a:bodyPr/>
          <a:lstStyle>
            <a:lvl1pPr marL="214313" indent="-214313" algn="l" defTabSz="914423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§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17" indent="-228606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28" indent="-228606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40" indent="-228606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52" indent="-228606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63" indent="-228606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74" indent="-228606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86" indent="-228606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97" indent="-228606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de-DE" sz="1600" b="1" i="1">
                <a:solidFill>
                  <a:srgbClr val="EA3814"/>
                </a:solidFill>
              </a:rPr>
              <a:t>„Der therapeutische Erfolg hängt in erster Linie NICHT vom technischen Wissen und Können der Therapeut*innen ab, sondern davon, ob diese bestimmte Einstellungen besitzen.“</a:t>
            </a:r>
          </a:p>
          <a:p>
            <a:pPr marL="0" indent="0">
              <a:buFont typeface="Wingdings" pitchFamily="2" charset="2"/>
              <a:buNone/>
            </a:pPr>
            <a:endParaRPr lang="de-DE" sz="1600" b="1" i="1">
              <a:solidFill>
                <a:srgbClr val="EA3814"/>
              </a:solidFill>
            </a:endParaRPr>
          </a:p>
          <a:p>
            <a:pPr marL="0" indent="0">
              <a:buFont typeface="Wingdings" pitchFamily="2" charset="2"/>
              <a:buNone/>
            </a:pPr>
            <a:r>
              <a:rPr lang="de-DE" sz="1600" b="1"/>
              <a:t>1. Echtheit und Kongruenz</a:t>
            </a:r>
          </a:p>
          <a:p>
            <a:pPr marL="0" indent="0">
              <a:buFont typeface="Wingdings" pitchFamily="2" charset="2"/>
              <a:buNone/>
            </a:pPr>
            <a:r>
              <a:rPr lang="de-DE" sz="1600"/>
              <a:t> 	(Therapeut*innen sind ihre Gefühle und Erfahrungen in der Therapie nicht nur zugänglich, sondern 	sie können sie auch in die Beziehung zu den Klient*innen einbringen – ohne Fassade oder Maske)</a:t>
            </a:r>
          </a:p>
          <a:p>
            <a:pPr marL="0" indent="0">
              <a:buFont typeface="Wingdings" pitchFamily="2" charset="2"/>
              <a:buNone/>
            </a:pPr>
            <a:r>
              <a:rPr lang="de-DE" sz="1600" b="1"/>
              <a:t>2. Bedingungsfreies Akzeptieren der Klient*innen</a:t>
            </a:r>
          </a:p>
          <a:p>
            <a:pPr marL="0" indent="0">
              <a:buFont typeface="Wingdings" pitchFamily="2" charset="2"/>
              <a:buNone/>
            </a:pPr>
            <a:r>
              <a:rPr lang="de-DE" sz="1600"/>
              <a:t>	(warme, entgegenkommende, nicht besitzergreifende Wertschätzung ohne Einschränkungen und  	Urteile)</a:t>
            </a:r>
          </a:p>
          <a:p>
            <a:pPr marL="0" indent="0">
              <a:buFont typeface="Wingdings" pitchFamily="2" charset="2"/>
              <a:buNone/>
            </a:pPr>
            <a:r>
              <a:rPr lang="de-DE" sz="1600" b="1"/>
              <a:t>3. Einfühlendes Verstehen, Empathie</a:t>
            </a:r>
          </a:p>
          <a:p>
            <a:pPr marL="0" indent="0">
              <a:buFont typeface="Wingdings" pitchFamily="2" charset="2"/>
              <a:buNone/>
            </a:pPr>
            <a:r>
              <a:rPr lang="de-DE" sz="1600"/>
              <a:t>	(Therapeut*innen sind in der Welt der Klient*innen zu Hause – kommentierende Bemerkungen  	machen die „neblige Zone am Rande der Gewahrwerdung“ bewusst)	</a:t>
            </a:r>
          </a:p>
          <a:p>
            <a:pPr marL="0" indent="0">
              <a:buFont typeface="Wingdings" pitchFamily="2" charset="2"/>
              <a:buNone/>
            </a:pPr>
            <a:endParaRPr lang="de-DE" sz="1600"/>
          </a:p>
          <a:p>
            <a:pPr marL="0" indent="0">
              <a:buFont typeface="Wingdings" pitchFamily="2" charset="2"/>
              <a:buNone/>
            </a:pPr>
            <a:r>
              <a:rPr lang="de-DE" sz="1600" i="1"/>
              <a:t>(Carl R. Rogers: Therapeut und Klient. Grundlagen der Gesprächspsychotherapie. Fischer 2021)</a:t>
            </a:r>
            <a:endParaRPr lang="de-DE" sz="1600" i="1" dirty="0"/>
          </a:p>
        </p:txBody>
      </p:sp>
    </p:spTree>
    <p:extLst>
      <p:ext uri="{BB962C8B-B14F-4D97-AF65-F5344CB8AC3E}">
        <p14:creationId xmlns:p14="http://schemas.microsoft.com/office/powerpoint/2010/main" val="9917321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2234D9-CA87-AEA7-7F4D-F00E328AD1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DEE5919-FA3C-DD9D-F89B-D5F2B4BD33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24272" y="269640"/>
            <a:ext cx="7092306" cy="346375"/>
          </a:xfrm>
        </p:spPr>
        <p:txBody>
          <a:bodyPr/>
          <a:lstStyle/>
          <a:p>
            <a:pPr marL="0" indent="0" algn="l">
              <a:buNone/>
            </a:pPr>
            <a:r>
              <a:rPr lang="de-DE" altLang="de-DE" sz="2400" dirty="0">
                <a:ea typeface="MS PGothic" panose="020B0600070205080204" pitchFamily="34" charset="-128"/>
              </a:rPr>
              <a:t>Prävention US-amerikanische Polizeikräfte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4F3B3E5-A5E4-0F81-C05F-46A77DAB58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B99E17C6-2DE2-448D-AD06-042C0289E16A}" type="slidenum">
              <a:rPr lang="de-DE" smtClean="0"/>
              <a:pPr/>
              <a:t>16</a:t>
            </a:fld>
            <a:endParaRPr lang="de-DE" dirty="0"/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0C1D92EF-C9E3-D313-08F7-766D50F68CC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A1C128F-993A-4D08-9258-6BD8FA12E7C3}" type="datetime1">
              <a:rPr lang="de-DE" smtClean="0"/>
              <a:t>14.01.2026</a:t>
            </a:fld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71C0CB47-272C-CE6D-356D-6C128DEF6D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/>
              <a:t>ÖFFENTLICH</a:t>
            </a: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C5165050-6EC8-017D-A02E-490C926AC8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9286" y="1093544"/>
            <a:ext cx="11151603" cy="544142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defRPr/>
            </a:pPr>
            <a:r>
              <a:rPr lang="en-US" altLang="de-DE" sz="1800" b="1" dirty="0" err="1">
                <a:solidFill>
                  <a:schemeClr val="accent2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Ziele</a:t>
            </a:r>
            <a:r>
              <a:rPr lang="en-US" altLang="de-DE" sz="1800" b="1" dirty="0">
                <a:solidFill>
                  <a:schemeClr val="accent2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: </a:t>
            </a:r>
            <a:r>
              <a:rPr lang="en-US" altLang="de-DE" sz="1800" b="1" dirty="0" err="1">
                <a:solidFill>
                  <a:schemeClr val="accent2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psychische</a:t>
            </a:r>
            <a:r>
              <a:rPr lang="en-US" altLang="de-DE" sz="1800" b="1" dirty="0">
                <a:solidFill>
                  <a:schemeClr val="accent2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 </a:t>
            </a:r>
            <a:r>
              <a:rPr lang="en-US" altLang="de-DE" sz="1800" b="1" dirty="0" err="1">
                <a:solidFill>
                  <a:schemeClr val="accent2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Stabilität</a:t>
            </a:r>
            <a:r>
              <a:rPr lang="en-US" altLang="de-DE" sz="1800" b="1" dirty="0">
                <a:solidFill>
                  <a:schemeClr val="accent2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 </a:t>
            </a:r>
            <a:r>
              <a:rPr lang="en-US" altLang="de-DE" sz="1800" b="1" dirty="0" err="1">
                <a:solidFill>
                  <a:schemeClr val="accent2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verbessern</a:t>
            </a:r>
            <a:r>
              <a:rPr lang="en-US" altLang="de-DE" sz="1800" b="1" dirty="0">
                <a:solidFill>
                  <a:schemeClr val="accent2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, </a:t>
            </a:r>
            <a:r>
              <a:rPr lang="en-US" altLang="de-DE" sz="1800" b="1" dirty="0" err="1">
                <a:solidFill>
                  <a:schemeClr val="accent2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moralisches</a:t>
            </a:r>
            <a:r>
              <a:rPr lang="en-US" altLang="de-DE" sz="1800" b="1" dirty="0">
                <a:solidFill>
                  <a:schemeClr val="accent2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 </a:t>
            </a:r>
            <a:r>
              <a:rPr lang="en-US" altLang="de-DE" sz="1800" b="1" dirty="0" err="1">
                <a:solidFill>
                  <a:schemeClr val="accent2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Fehlverhalten</a:t>
            </a:r>
            <a:r>
              <a:rPr lang="en-US" altLang="de-DE" sz="1800" b="1" dirty="0">
                <a:solidFill>
                  <a:schemeClr val="accent2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 </a:t>
            </a:r>
            <a:r>
              <a:rPr lang="en-US" altLang="de-DE" sz="1800" b="1" dirty="0" err="1">
                <a:solidFill>
                  <a:schemeClr val="accent2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im</a:t>
            </a:r>
            <a:r>
              <a:rPr lang="en-US" altLang="de-DE" sz="1800" b="1" dirty="0">
                <a:solidFill>
                  <a:schemeClr val="accent2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 Dienst </a:t>
            </a:r>
            <a:r>
              <a:rPr lang="en-US" altLang="de-DE" sz="1800" b="1" dirty="0" err="1">
                <a:solidFill>
                  <a:schemeClr val="accent2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vermindern</a:t>
            </a:r>
            <a:endParaRPr lang="en-US" altLang="de-DE" sz="1800" b="1" dirty="0">
              <a:solidFill>
                <a:schemeClr val="accent2"/>
              </a:solidFill>
              <a:latin typeface="Arial Narrow" panose="020B0606020202030204" pitchFamily="34" charset="0"/>
              <a:ea typeface="MS PGothic" panose="020B0600070205080204" pitchFamily="34" charset="-128"/>
            </a:endParaRPr>
          </a:p>
          <a:p>
            <a:pPr eaLnBrk="1" hangingPunct="1">
              <a:lnSpc>
                <a:spcPct val="150000"/>
              </a:lnSpc>
              <a:defRPr/>
            </a:pPr>
            <a:endParaRPr lang="en-US" altLang="de-DE" sz="1800" b="1" dirty="0">
              <a:solidFill>
                <a:schemeClr val="accent2"/>
              </a:solidFill>
              <a:latin typeface="Arial Narrow" panose="020B0606020202030204" pitchFamily="34" charset="0"/>
              <a:ea typeface="MS PGothic" panose="020B0600070205080204" pitchFamily="34" charset="-128"/>
            </a:endParaRPr>
          </a:p>
          <a:p>
            <a:pPr eaLnBrk="1" hangingPunct="1">
              <a:lnSpc>
                <a:spcPct val="150000"/>
              </a:lnSpc>
              <a:buFontTx/>
              <a:buChar char="•"/>
              <a:defRPr/>
            </a:pPr>
            <a:r>
              <a:rPr lang="en-US" altLang="de-DE" sz="1800" b="1" dirty="0">
                <a:solidFill>
                  <a:srgbClr val="0070C0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 Moral-</a:t>
            </a:r>
            <a:r>
              <a:rPr lang="en-US" altLang="de-DE" sz="1800" b="1" dirty="0" err="1">
                <a:solidFill>
                  <a:srgbClr val="0070C0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bezogene</a:t>
            </a:r>
            <a:r>
              <a:rPr lang="en-US" altLang="de-DE" sz="1800" b="1" dirty="0">
                <a:solidFill>
                  <a:srgbClr val="0070C0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 </a:t>
            </a:r>
            <a:r>
              <a:rPr lang="en-US" altLang="de-DE" sz="1800" b="1" dirty="0" err="1">
                <a:solidFill>
                  <a:srgbClr val="0070C0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Primärprävention</a:t>
            </a:r>
            <a:r>
              <a:rPr lang="en-US" altLang="de-DE" sz="1800" b="1" dirty="0">
                <a:solidFill>
                  <a:srgbClr val="0070C0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 in der </a:t>
            </a:r>
            <a:r>
              <a:rPr lang="en-US" altLang="de-DE" sz="1800" b="1" dirty="0" err="1">
                <a:solidFill>
                  <a:srgbClr val="0070C0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Ausbildung</a:t>
            </a:r>
            <a:r>
              <a:rPr lang="en-US" altLang="de-DE" sz="1800" b="1" dirty="0">
                <a:solidFill>
                  <a:srgbClr val="0070C0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 </a:t>
            </a:r>
            <a:r>
              <a:rPr lang="en-US" altLang="de-DE" sz="1800" dirty="0">
                <a:solidFill>
                  <a:srgbClr val="0070C0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(</a:t>
            </a:r>
            <a:r>
              <a:rPr lang="en-US" altLang="de-DE" sz="1800" dirty="0" err="1">
                <a:solidFill>
                  <a:srgbClr val="0070C0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z.B.</a:t>
            </a:r>
            <a:r>
              <a:rPr lang="en-US" altLang="de-DE" sz="1800" dirty="0">
                <a:solidFill>
                  <a:srgbClr val="0070C0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 </a:t>
            </a:r>
            <a:r>
              <a:rPr lang="en-US" altLang="de-DE" sz="1800" dirty="0" err="1">
                <a:solidFill>
                  <a:srgbClr val="0070C0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Vermeiden</a:t>
            </a:r>
            <a:r>
              <a:rPr lang="en-US" altLang="de-DE" sz="1800" dirty="0">
                <a:solidFill>
                  <a:srgbClr val="0070C0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 von </a:t>
            </a:r>
            <a:r>
              <a:rPr lang="en-US" altLang="de-DE" sz="1800" dirty="0" err="1">
                <a:solidFill>
                  <a:srgbClr val="0070C0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Konkurrenz</a:t>
            </a:r>
            <a:r>
              <a:rPr lang="en-US" altLang="de-DE" sz="1800" dirty="0">
                <a:solidFill>
                  <a:srgbClr val="0070C0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 und </a:t>
            </a:r>
            <a:r>
              <a:rPr lang="en-US" altLang="de-DE" sz="1800" dirty="0" err="1">
                <a:solidFill>
                  <a:srgbClr val="0070C0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Feindbildern</a:t>
            </a:r>
            <a:r>
              <a:rPr lang="en-US" altLang="de-DE" sz="1800" dirty="0">
                <a:solidFill>
                  <a:srgbClr val="0070C0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, </a:t>
            </a:r>
            <a:r>
              <a:rPr lang="en-US" altLang="de-DE" sz="1800" dirty="0" err="1">
                <a:solidFill>
                  <a:srgbClr val="0070C0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Förderung</a:t>
            </a:r>
            <a:r>
              <a:rPr lang="en-US" altLang="de-DE" sz="1800" dirty="0">
                <a:solidFill>
                  <a:srgbClr val="0070C0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 </a:t>
            </a:r>
            <a:r>
              <a:rPr lang="en-US" altLang="de-DE" sz="1800" dirty="0" err="1">
                <a:solidFill>
                  <a:srgbClr val="0070C0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Gruppenkohäsion</a:t>
            </a:r>
            <a:r>
              <a:rPr lang="en-US" altLang="de-DE" sz="1800" dirty="0">
                <a:solidFill>
                  <a:srgbClr val="0070C0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, </a:t>
            </a:r>
            <a:r>
              <a:rPr lang="en-US" altLang="de-DE" sz="1800" dirty="0" err="1">
                <a:solidFill>
                  <a:srgbClr val="0070C0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konstruktive</a:t>
            </a:r>
            <a:r>
              <a:rPr lang="en-US" altLang="de-DE" sz="1800" dirty="0">
                <a:solidFill>
                  <a:srgbClr val="0070C0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 </a:t>
            </a:r>
            <a:r>
              <a:rPr lang="en-US" altLang="de-DE" sz="1800" dirty="0" err="1">
                <a:solidFill>
                  <a:srgbClr val="0070C0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Fehlerkultur</a:t>
            </a:r>
            <a:r>
              <a:rPr lang="en-US" altLang="de-DE" sz="1800" dirty="0">
                <a:solidFill>
                  <a:srgbClr val="0070C0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, </a:t>
            </a:r>
            <a:r>
              <a:rPr lang="en-US" altLang="de-DE" sz="1800" dirty="0" err="1">
                <a:solidFill>
                  <a:srgbClr val="0070C0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Selbstfürsorge</a:t>
            </a:r>
            <a:r>
              <a:rPr lang="en-US" altLang="de-DE" sz="1800" dirty="0">
                <a:solidFill>
                  <a:srgbClr val="0070C0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, </a:t>
            </a:r>
            <a:r>
              <a:rPr lang="en-US" altLang="de-DE" sz="1800" dirty="0" err="1">
                <a:solidFill>
                  <a:srgbClr val="0070C0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Vergebung</a:t>
            </a:r>
            <a:r>
              <a:rPr lang="en-US" altLang="de-DE" sz="1800" dirty="0">
                <a:solidFill>
                  <a:srgbClr val="0070C0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, </a:t>
            </a:r>
            <a:r>
              <a:rPr lang="en-US" altLang="de-DE" sz="1800" dirty="0" err="1">
                <a:solidFill>
                  <a:srgbClr val="0070C0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moralische</a:t>
            </a:r>
            <a:r>
              <a:rPr lang="en-US" altLang="de-DE" sz="1800" dirty="0">
                <a:solidFill>
                  <a:srgbClr val="0070C0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 </a:t>
            </a:r>
            <a:r>
              <a:rPr lang="en-US" altLang="de-DE" sz="1800" dirty="0" err="1">
                <a:solidFill>
                  <a:srgbClr val="0070C0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Dilemmadiskussionen</a:t>
            </a:r>
            <a:r>
              <a:rPr lang="en-US" altLang="de-DE" sz="1800" dirty="0">
                <a:solidFill>
                  <a:srgbClr val="0070C0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…)</a:t>
            </a:r>
          </a:p>
          <a:p>
            <a:pPr eaLnBrk="1" hangingPunct="1">
              <a:lnSpc>
                <a:spcPct val="150000"/>
              </a:lnSpc>
              <a:buFontTx/>
              <a:buChar char="•"/>
              <a:defRPr/>
            </a:pPr>
            <a:r>
              <a:rPr lang="en-US" altLang="de-DE" sz="1800" b="1" dirty="0">
                <a:solidFill>
                  <a:srgbClr val="0070C0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 Moral-</a:t>
            </a:r>
            <a:r>
              <a:rPr lang="en-US" altLang="de-DE" sz="1800" b="1" dirty="0" err="1">
                <a:solidFill>
                  <a:srgbClr val="0070C0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bezogene</a:t>
            </a:r>
            <a:r>
              <a:rPr lang="en-US" altLang="de-DE" sz="1800" b="1" dirty="0">
                <a:solidFill>
                  <a:srgbClr val="0070C0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 </a:t>
            </a:r>
            <a:r>
              <a:rPr lang="en-US" altLang="de-DE" sz="1800" b="1" dirty="0" err="1">
                <a:solidFill>
                  <a:srgbClr val="0070C0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Präventionsprogramme</a:t>
            </a:r>
            <a:r>
              <a:rPr lang="en-US" altLang="de-DE" sz="1800" b="1" dirty="0">
                <a:solidFill>
                  <a:srgbClr val="0070C0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 in </a:t>
            </a:r>
            <a:r>
              <a:rPr lang="en-US" altLang="de-DE" sz="1800" b="1" dirty="0" err="1">
                <a:solidFill>
                  <a:srgbClr val="0070C0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Ausbildung</a:t>
            </a:r>
            <a:r>
              <a:rPr lang="en-US" altLang="de-DE" sz="1800" b="1" dirty="0">
                <a:solidFill>
                  <a:srgbClr val="0070C0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 und </a:t>
            </a:r>
            <a:r>
              <a:rPr lang="en-US" altLang="de-DE" sz="1800" b="1" dirty="0" err="1">
                <a:solidFill>
                  <a:srgbClr val="0070C0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Routinedienst</a:t>
            </a:r>
            <a:r>
              <a:rPr lang="en-US" altLang="de-DE" sz="1800" b="1" dirty="0">
                <a:solidFill>
                  <a:srgbClr val="0070C0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 </a:t>
            </a:r>
            <a:r>
              <a:rPr lang="en-US" altLang="de-DE" sz="1800" dirty="0">
                <a:solidFill>
                  <a:srgbClr val="0070C0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(Training </a:t>
            </a:r>
            <a:r>
              <a:rPr lang="en-US" altLang="de-DE" sz="1800" dirty="0" err="1">
                <a:solidFill>
                  <a:srgbClr val="0070C0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Emotionaler</a:t>
            </a:r>
            <a:r>
              <a:rPr lang="en-US" altLang="de-DE" sz="1800" dirty="0">
                <a:solidFill>
                  <a:srgbClr val="0070C0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 </a:t>
            </a:r>
            <a:r>
              <a:rPr lang="en-US" altLang="de-DE" sz="1800" dirty="0" err="1">
                <a:solidFill>
                  <a:srgbClr val="0070C0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Intelligenz</a:t>
            </a:r>
            <a:r>
              <a:rPr lang="en-US" altLang="de-DE" sz="1800" dirty="0">
                <a:solidFill>
                  <a:srgbClr val="0070C0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, Employee Assistance Program (</a:t>
            </a:r>
            <a:r>
              <a:rPr lang="en-US" altLang="de-DE" sz="1800" dirty="0" err="1">
                <a:solidFill>
                  <a:srgbClr val="0070C0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niederschwellige</a:t>
            </a:r>
            <a:r>
              <a:rPr lang="en-US" altLang="de-DE" sz="1800" dirty="0">
                <a:solidFill>
                  <a:srgbClr val="0070C0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 </a:t>
            </a:r>
            <a:r>
              <a:rPr lang="en-US" altLang="de-DE" sz="1800" dirty="0" err="1">
                <a:solidFill>
                  <a:srgbClr val="0070C0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Kontakte</a:t>
            </a:r>
            <a:r>
              <a:rPr lang="en-US" altLang="de-DE" sz="1800" dirty="0">
                <a:solidFill>
                  <a:srgbClr val="0070C0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 </a:t>
            </a:r>
            <a:r>
              <a:rPr lang="en-US" altLang="de-DE" sz="1800" dirty="0" err="1">
                <a:solidFill>
                  <a:srgbClr val="0070C0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bei</a:t>
            </a:r>
            <a:r>
              <a:rPr lang="en-US" altLang="de-DE" sz="1800" dirty="0">
                <a:solidFill>
                  <a:srgbClr val="0070C0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 </a:t>
            </a:r>
            <a:r>
              <a:rPr lang="en-US" altLang="de-DE" sz="1800" dirty="0" err="1">
                <a:solidFill>
                  <a:srgbClr val="0070C0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Konflikten</a:t>
            </a:r>
            <a:r>
              <a:rPr lang="en-US" altLang="de-DE" sz="1800" dirty="0">
                <a:solidFill>
                  <a:srgbClr val="0070C0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), POWER-</a:t>
            </a:r>
            <a:r>
              <a:rPr lang="en-US" altLang="de-DE" sz="1800" dirty="0" err="1">
                <a:solidFill>
                  <a:srgbClr val="0070C0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Programm</a:t>
            </a:r>
            <a:r>
              <a:rPr lang="en-US" altLang="de-DE" sz="1800" dirty="0">
                <a:solidFill>
                  <a:srgbClr val="0070C0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 (Police Officer Wellness, Ethics, Resilience)) </a:t>
            </a:r>
          </a:p>
          <a:p>
            <a:pPr eaLnBrk="1" hangingPunct="1">
              <a:lnSpc>
                <a:spcPct val="150000"/>
              </a:lnSpc>
              <a:buFontTx/>
              <a:buChar char="•"/>
              <a:defRPr/>
            </a:pPr>
            <a:r>
              <a:rPr lang="en-US" altLang="de-DE" sz="1800" b="1" dirty="0">
                <a:solidFill>
                  <a:srgbClr val="0070C0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 Moral-</a:t>
            </a:r>
            <a:r>
              <a:rPr lang="en-US" altLang="de-DE" sz="1800" b="1" dirty="0" err="1">
                <a:solidFill>
                  <a:srgbClr val="0070C0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bezogene</a:t>
            </a:r>
            <a:r>
              <a:rPr lang="en-US" altLang="de-DE" sz="1800" b="1" dirty="0">
                <a:solidFill>
                  <a:srgbClr val="0070C0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 </a:t>
            </a:r>
            <a:r>
              <a:rPr lang="en-US" altLang="de-DE" sz="1800" b="1" dirty="0" err="1">
                <a:solidFill>
                  <a:srgbClr val="0070C0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Institutionen</a:t>
            </a:r>
            <a:r>
              <a:rPr lang="en-US" altLang="de-DE" sz="1800" b="1" dirty="0">
                <a:solidFill>
                  <a:srgbClr val="0070C0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 </a:t>
            </a:r>
            <a:r>
              <a:rPr lang="en-US" altLang="de-DE" sz="1800" b="1" dirty="0" err="1">
                <a:solidFill>
                  <a:srgbClr val="0070C0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im</a:t>
            </a:r>
            <a:r>
              <a:rPr lang="en-US" altLang="de-DE" sz="1800" b="1" dirty="0">
                <a:solidFill>
                  <a:srgbClr val="0070C0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 </a:t>
            </a:r>
            <a:r>
              <a:rPr lang="en-US" altLang="de-DE" sz="1800" b="1" dirty="0" err="1">
                <a:solidFill>
                  <a:srgbClr val="0070C0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Dienstbetrieb</a:t>
            </a:r>
            <a:r>
              <a:rPr lang="en-US" altLang="de-DE" sz="1800" b="1" dirty="0">
                <a:solidFill>
                  <a:srgbClr val="0070C0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 </a:t>
            </a:r>
            <a:r>
              <a:rPr lang="en-US" altLang="de-DE" sz="1800" dirty="0">
                <a:solidFill>
                  <a:srgbClr val="0070C0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(Field Training Officers, um </a:t>
            </a:r>
            <a:r>
              <a:rPr lang="en-US" altLang="de-DE" sz="1800" dirty="0" err="1">
                <a:solidFill>
                  <a:srgbClr val="0070C0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Ausbildungen</a:t>
            </a:r>
            <a:r>
              <a:rPr lang="en-US" altLang="de-DE" sz="1800" dirty="0">
                <a:solidFill>
                  <a:srgbClr val="0070C0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 </a:t>
            </a:r>
            <a:r>
              <a:rPr lang="en-US" altLang="de-DE" sz="1800" dirty="0" err="1">
                <a:solidFill>
                  <a:srgbClr val="0070C0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aufzufrischen</a:t>
            </a:r>
            <a:r>
              <a:rPr lang="en-US" altLang="de-DE" sz="1800" dirty="0">
                <a:solidFill>
                  <a:srgbClr val="0070C0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 und </a:t>
            </a:r>
            <a:r>
              <a:rPr lang="en-US" altLang="de-DE" sz="1800" dirty="0" err="1">
                <a:solidFill>
                  <a:srgbClr val="0070C0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als</a:t>
            </a:r>
            <a:r>
              <a:rPr lang="en-US" altLang="de-DE" sz="1800" dirty="0">
                <a:solidFill>
                  <a:srgbClr val="0070C0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 </a:t>
            </a:r>
            <a:r>
              <a:rPr lang="en-US" altLang="de-DE" sz="1800" dirty="0" err="1">
                <a:solidFill>
                  <a:srgbClr val="0070C0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moralische</a:t>
            </a:r>
            <a:r>
              <a:rPr lang="en-US" altLang="de-DE" sz="1800" dirty="0">
                <a:solidFill>
                  <a:srgbClr val="0070C0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 </a:t>
            </a:r>
            <a:r>
              <a:rPr lang="en-US" altLang="de-DE" sz="1800" dirty="0" err="1">
                <a:solidFill>
                  <a:srgbClr val="0070C0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Mentoren</a:t>
            </a:r>
            <a:r>
              <a:rPr lang="en-US" altLang="de-DE" sz="1800" dirty="0">
                <a:solidFill>
                  <a:srgbClr val="0070C0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)</a:t>
            </a:r>
          </a:p>
          <a:p>
            <a:pPr eaLnBrk="1" hangingPunct="1">
              <a:lnSpc>
                <a:spcPct val="150000"/>
              </a:lnSpc>
              <a:buFontTx/>
              <a:buChar char="•"/>
              <a:defRPr/>
            </a:pPr>
            <a:r>
              <a:rPr lang="en-US" altLang="de-DE" sz="1800" b="1" dirty="0">
                <a:solidFill>
                  <a:srgbClr val="0070C0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 Moral-preventive </a:t>
            </a:r>
            <a:r>
              <a:rPr lang="en-US" altLang="de-DE" sz="1800" b="1" dirty="0" err="1">
                <a:solidFill>
                  <a:srgbClr val="0070C0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Führungsprozesse</a:t>
            </a:r>
            <a:r>
              <a:rPr lang="en-US" altLang="de-DE" sz="1800" b="1" dirty="0">
                <a:solidFill>
                  <a:srgbClr val="0070C0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 </a:t>
            </a:r>
            <a:r>
              <a:rPr lang="en-US" altLang="de-DE" sz="1800" dirty="0">
                <a:solidFill>
                  <a:srgbClr val="0070C0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(</a:t>
            </a:r>
            <a:r>
              <a:rPr lang="en-US" altLang="de-DE" sz="1800" dirty="0" err="1">
                <a:solidFill>
                  <a:srgbClr val="0070C0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Ausbildungen</a:t>
            </a:r>
            <a:r>
              <a:rPr lang="en-US" altLang="de-DE" sz="1800" dirty="0">
                <a:solidFill>
                  <a:srgbClr val="0070C0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 für </a:t>
            </a:r>
            <a:r>
              <a:rPr lang="en-US" altLang="de-DE" sz="1800" dirty="0" err="1">
                <a:solidFill>
                  <a:srgbClr val="0070C0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Führungskräfte</a:t>
            </a:r>
            <a:r>
              <a:rPr lang="en-US" altLang="de-DE" sz="1800" dirty="0">
                <a:solidFill>
                  <a:srgbClr val="0070C0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 (</a:t>
            </a:r>
            <a:r>
              <a:rPr lang="en-US" altLang="de-DE" sz="1800" dirty="0" err="1">
                <a:solidFill>
                  <a:srgbClr val="0070C0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Vorbildfunktion</a:t>
            </a:r>
            <a:r>
              <a:rPr lang="en-US" altLang="de-DE" sz="1800" dirty="0">
                <a:solidFill>
                  <a:srgbClr val="0070C0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), </a:t>
            </a:r>
            <a:r>
              <a:rPr lang="en-US" altLang="de-DE" sz="1800" dirty="0" err="1">
                <a:solidFill>
                  <a:srgbClr val="0070C0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Umgestaltung</a:t>
            </a:r>
            <a:r>
              <a:rPr lang="en-US" altLang="de-DE" sz="1800" dirty="0">
                <a:solidFill>
                  <a:srgbClr val="0070C0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 </a:t>
            </a:r>
            <a:r>
              <a:rPr lang="en-US" altLang="de-DE" sz="1800" dirty="0" err="1">
                <a:solidFill>
                  <a:srgbClr val="0070C0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Führungsmittel</a:t>
            </a:r>
            <a:r>
              <a:rPr lang="en-US" altLang="de-DE" sz="1800" dirty="0">
                <a:solidFill>
                  <a:srgbClr val="0070C0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 (</a:t>
            </a:r>
            <a:r>
              <a:rPr lang="en-US" altLang="de-DE" sz="1800" dirty="0" err="1">
                <a:solidFill>
                  <a:srgbClr val="0070C0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statt</a:t>
            </a:r>
            <a:r>
              <a:rPr lang="en-US" altLang="de-DE" sz="1800" dirty="0">
                <a:solidFill>
                  <a:srgbClr val="0070C0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 “Officer of the Month” </a:t>
            </a:r>
            <a:r>
              <a:rPr lang="en-US" altLang="de-DE" sz="1800" dirty="0" err="1">
                <a:solidFill>
                  <a:srgbClr val="0070C0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besser</a:t>
            </a:r>
            <a:r>
              <a:rPr lang="en-US" altLang="de-DE" sz="1800" dirty="0">
                <a:solidFill>
                  <a:srgbClr val="0070C0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 “Ethical Officer of the Month), </a:t>
            </a:r>
            <a:r>
              <a:rPr lang="en-US" altLang="de-DE" sz="1800" dirty="0" err="1">
                <a:solidFill>
                  <a:srgbClr val="0070C0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Förderung</a:t>
            </a:r>
            <a:r>
              <a:rPr lang="en-US" altLang="de-DE" sz="1800" dirty="0">
                <a:solidFill>
                  <a:srgbClr val="0070C0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 </a:t>
            </a:r>
            <a:r>
              <a:rPr lang="en-US" altLang="de-DE" sz="1800" dirty="0" err="1">
                <a:solidFill>
                  <a:srgbClr val="0070C0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Kameradschaft</a:t>
            </a:r>
            <a:r>
              <a:rPr lang="en-US" altLang="de-DE" sz="1800" dirty="0">
                <a:solidFill>
                  <a:srgbClr val="0070C0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, Teamwork, </a:t>
            </a:r>
            <a:r>
              <a:rPr lang="en-US" altLang="de-DE" sz="1800" dirty="0" err="1">
                <a:solidFill>
                  <a:srgbClr val="0070C0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soziales</a:t>
            </a:r>
            <a:r>
              <a:rPr lang="en-US" altLang="de-DE" sz="1800" dirty="0">
                <a:solidFill>
                  <a:srgbClr val="0070C0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 Engagement) </a:t>
            </a:r>
          </a:p>
          <a:p>
            <a:pPr eaLnBrk="1" hangingPunct="1">
              <a:lnSpc>
                <a:spcPct val="150000"/>
              </a:lnSpc>
              <a:buFontTx/>
              <a:buChar char="•"/>
              <a:defRPr/>
            </a:pPr>
            <a:r>
              <a:rPr lang="en-US" altLang="de-DE" sz="1800" b="1" dirty="0">
                <a:solidFill>
                  <a:srgbClr val="0070C0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 </a:t>
            </a:r>
            <a:r>
              <a:rPr lang="en-US" altLang="de-DE" sz="1800" b="1" dirty="0" err="1">
                <a:solidFill>
                  <a:srgbClr val="0070C0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Frühe</a:t>
            </a:r>
            <a:r>
              <a:rPr lang="en-US" altLang="de-DE" sz="1800" b="1" dirty="0">
                <a:solidFill>
                  <a:srgbClr val="0070C0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 Moral-</a:t>
            </a:r>
            <a:r>
              <a:rPr lang="en-US" altLang="de-DE" sz="1800" b="1" dirty="0" err="1">
                <a:solidFill>
                  <a:srgbClr val="0070C0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bezogene</a:t>
            </a:r>
            <a:r>
              <a:rPr lang="en-US" altLang="de-DE" sz="1800" b="1" dirty="0">
                <a:solidFill>
                  <a:srgbClr val="0070C0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 </a:t>
            </a:r>
            <a:r>
              <a:rPr lang="en-US" altLang="de-DE" sz="1800" b="1" dirty="0" err="1">
                <a:solidFill>
                  <a:srgbClr val="0070C0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Interventionen</a:t>
            </a:r>
            <a:r>
              <a:rPr lang="en-US" altLang="de-DE" sz="1800" b="1" dirty="0">
                <a:solidFill>
                  <a:srgbClr val="0070C0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 </a:t>
            </a:r>
            <a:r>
              <a:rPr lang="en-US" altLang="de-DE" sz="1800" b="1" dirty="0" err="1">
                <a:solidFill>
                  <a:srgbClr val="0070C0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bei</a:t>
            </a:r>
            <a:r>
              <a:rPr lang="en-US" altLang="de-DE" sz="1800" b="1" dirty="0">
                <a:solidFill>
                  <a:srgbClr val="0070C0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 </a:t>
            </a:r>
            <a:r>
              <a:rPr lang="en-US" altLang="de-DE" sz="1800" b="1" dirty="0" err="1">
                <a:solidFill>
                  <a:srgbClr val="0070C0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ansteigendem</a:t>
            </a:r>
            <a:r>
              <a:rPr lang="en-US" altLang="de-DE" sz="1800" b="1" dirty="0">
                <a:solidFill>
                  <a:srgbClr val="0070C0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 </a:t>
            </a:r>
            <a:r>
              <a:rPr lang="en-US" altLang="de-DE" sz="1800" b="1" dirty="0" err="1">
                <a:solidFill>
                  <a:srgbClr val="0070C0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psychischem</a:t>
            </a:r>
            <a:r>
              <a:rPr lang="en-US" altLang="de-DE" sz="1800" b="1" dirty="0">
                <a:solidFill>
                  <a:srgbClr val="0070C0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 Druck </a:t>
            </a:r>
            <a:r>
              <a:rPr lang="en-US" altLang="de-DE" sz="1800" dirty="0">
                <a:solidFill>
                  <a:srgbClr val="0070C0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(</a:t>
            </a:r>
            <a:r>
              <a:rPr lang="en-US" altLang="de-DE" sz="1800" dirty="0" err="1">
                <a:solidFill>
                  <a:srgbClr val="0070C0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Sensibilisierung</a:t>
            </a:r>
            <a:r>
              <a:rPr lang="en-US" altLang="de-DE" sz="1800" dirty="0">
                <a:solidFill>
                  <a:srgbClr val="0070C0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 </a:t>
            </a:r>
            <a:r>
              <a:rPr lang="en-US" altLang="de-DE" sz="1800" dirty="0" err="1">
                <a:solidFill>
                  <a:srgbClr val="0070C0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aller</a:t>
            </a:r>
            <a:r>
              <a:rPr lang="en-US" altLang="de-DE" sz="1800" dirty="0">
                <a:solidFill>
                  <a:srgbClr val="0070C0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 </a:t>
            </a:r>
            <a:r>
              <a:rPr lang="en-US" altLang="de-DE" sz="1800" dirty="0" err="1">
                <a:solidFill>
                  <a:srgbClr val="0070C0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Ebenen</a:t>
            </a:r>
            <a:r>
              <a:rPr lang="en-US" altLang="de-DE" sz="1800" dirty="0">
                <a:solidFill>
                  <a:srgbClr val="0070C0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 für </a:t>
            </a:r>
            <a:r>
              <a:rPr lang="en-US" altLang="de-DE" sz="1800" dirty="0" err="1">
                <a:solidFill>
                  <a:srgbClr val="0070C0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Warnsymptome</a:t>
            </a:r>
            <a:r>
              <a:rPr lang="en-US" altLang="de-DE" sz="1800" dirty="0">
                <a:solidFill>
                  <a:srgbClr val="0070C0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, </a:t>
            </a:r>
            <a:r>
              <a:rPr lang="en-US" altLang="de-DE" sz="1800" dirty="0" err="1">
                <a:solidFill>
                  <a:srgbClr val="0070C0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Nutzung</a:t>
            </a:r>
            <a:r>
              <a:rPr lang="en-US" altLang="de-DE" sz="1800" dirty="0">
                <a:solidFill>
                  <a:srgbClr val="0070C0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 von Peers und </a:t>
            </a:r>
            <a:r>
              <a:rPr lang="en-US" altLang="de-DE" sz="1800" dirty="0" err="1">
                <a:solidFill>
                  <a:srgbClr val="0070C0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Geistlichen</a:t>
            </a:r>
            <a:r>
              <a:rPr lang="en-US" altLang="de-DE" sz="1800" dirty="0">
                <a:solidFill>
                  <a:srgbClr val="0070C0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 </a:t>
            </a:r>
            <a:r>
              <a:rPr lang="en-US" altLang="de-DE" sz="1800" dirty="0" err="1">
                <a:solidFill>
                  <a:srgbClr val="0070C0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als</a:t>
            </a:r>
            <a:r>
              <a:rPr lang="en-US" altLang="de-DE" sz="1800" dirty="0">
                <a:solidFill>
                  <a:srgbClr val="0070C0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 </a:t>
            </a:r>
            <a:r>
              <a:rPr lang="en-US" altLang="de-DE" sz="1800" dirty="0" err="1">
                <a:solidFill>
                  <a:srgbClr val="0070C0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erste</a:t>
            </a:r>
            <a:r>
              <a:rPr lang="en-US" altLang="de-DE" sz="1800" dirty="0">
                <a:solidFill>
                  <a:srgbClr val="0070C0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 </a:t>
            </a:r>
            <a:r>
              <a:rPr lang="en-US" altLang="de-DE" sz="1800" dirty="0" err="1">
                <a:solidFill>
                  <a:srgbClr val="0070C0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Kontaktpersonen</a:t>
            </a:r>
            <a:r>
              <a:rPr lang="en-US" altLang="de-DE" sz="1800" dirty="0">
                <a:solidFill>
                  <a:srgbClr val="0070C0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, </a:t>
            </a:r>
            <a:r>
              <a:rPr lang="en-US" altLang="de-DE" sz="1800" dirty="0" err="1">
                <a:solidFill>
                  <a:srgbClr val="0070C0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Einbezug</a:t>
            </a:r>
            <a:r>
              <a:rPr lang="en-US" altLang="de-DE" sz="1800" dirty="0">
                <a:solidFill>
                  <a:srgbClr val="0070C0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 von </a:t>
            </a:r>
            <a:r>
              <a:rPr lang="en-US" altLang="de-DE" sz="1800" dirty="0" err="1">
                <a:solidFill>
                  <a:srgbClr val="0070C0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Familien</a:t>
            </a:r>
            <a:r>
              <a:rPr lang="en-US" altLang="de-DE" sz="1800" dirty="0">
                <a:solidFill>
                  <a:srgbClr val="0070C0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, </a:t>
            </a:r>
            <a:r>
              <a:rPr lang="en-US" altLang="de-DE" sz="1800" dirty="0" err="1">
                <a:solidFill>
                  <a:srgbClr val="0070C0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Selbsttestungen</a:t>
            </a:r>
            <a:r>
              <a:rPr lang="en-US" altLang="de-DE" sz="1800" dirty="0">
                <a:solidFill>
                  <a:srgbClr val="0070C0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, Hotline…) </a:t>
            </a:r>
          </a:p>
        </p:txBody>
      </p:sp>
    </p:spTree>
    <p:extLst>
      <p:ext uri="{BB962C8B-B14F-4D97-AF65-F5344CB8AC3E}">
        <p14:creationId xmlns:p14="http://schemas.microsoft.com/office/powerpoint/2010/main" val="19233203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prechblase: rechteckig 4">
            <a:extLst>
              <a:ext uri="{FF2B5EF4-FFF2-40B4-BE49-F238E27FC236}">
                <a16:creationId xmlns:a16="http://schemas.microsoft.com/office/drawing/2014/main" id="{DDA139BA-83DF-F135-C099-6691B312F70C}"/>
              </a:ext>
            </a:extLst>
          </p:cNvPr>
          <p:cNvSpPr/>
          <p:nvPr/>
        </p:nvSpPr>
        <p:spPr>
          <a:xfrm>
            <a:off x="2924592" y="1608083"/>
            <a:ext cx="3602332" cy="2120064"/>
          </a:xfrm>
          <a:prstGeom prst="wedgeRectCallout">
            <a:avLst>
              <a:gd name="adj1" fmla="val -20249"/>
              <a:gd name="adj2" fmla="val 83322"/>
            </a:avLst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56322" name="Grafik 2">
            <a:extLst>
              <a:ext uri="{FF2B5EF4-FFF2-40B4-BE49-F238E27FC236}">
                <a16:creationId xmlns:a16="http://schemas.microsoft.com/office/drawing/2014/main" id="{F536675E-B6FE-4EF6-8BF8-4B880377443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9771" y="3494698"/>
            <a:ext cx="3651250" cy="2057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323" name="Textplatzhalter 4">
            <a:extLst>
              <a:ext uri="{FF2B5EF4-FFF2-40B4-BE49-F238E27FC236}">
                <a16:creationId xmlns:a16="http://schemas.microsoft.com/office/drawing/2014/main" id="{BCA7CFED-43C5-4BAB-8DBB-C9640983B877}"/>
              </a:ext>
            </a:extLst>
          </p:cNvPr>
          <p:cNvSpPr>
            <a:spLocks noGrp="1" noChangeArrowheads="1"/>
          </p:cNvSpPr>
          <p:nvPr>
            <p:ph type="body" sz="quarter" idx="13"/>
          </p:nvPr>
        </p:nvSpPr>
        <p:spPr>
          <a:xfrm>
            <a:off x="1555127" y="332601"/>
            <a:ext cx="5319713" cy="276999"/>
          </a:xfrm>
        </p:spPr>
        <p:txBody>
          <a:bodyPr/>
          <a:lstStyle/>
          <a:p>
            <a:pPr marL="0" indent="0">
              <a:buNone/>
            </a:pPr>
            <a:r>
              <a:rPr lang="de-DE" altLang="de-DE" sz="2000" dirty="0">
                <a:ea typeface="ＭＳ Ｐゴシック" panose="020B0600070205080204" pitchFamily="34" charset="-128"/>
                <a:cs typeface="Arial" panose="020B0604020202020204" pitchFamily="34" charset="0"/>
              </a:rPr>
              <a:t>Nutzung neuer Medien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2FD0074-8BB3-43AB-91C5-721B35A1CE93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 defTabSz="6858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5F420C7C-DB6D-4D47-A575-BE49B691372E}" type="slidenum">
              <a:rPr lang="de-DE" altLang="de-DE">
                <a:solidFill>
                  <a:srgbClr val="FFFFFF"/>
                </a:solidFill>
                <a:latin typeface="Arial Narrow" panose="020B0606020202030204" pitchFamily="34" charset="0"/>
              </a:rPr>
              <a:pPr eaLnBrk="1" hangingPunct="1"/>
              <a:t>17</a:t>
            </a:fld>
            <a:endParaRPr lang="de-DE" altLang="de-DE">
              <a:solidFill>
                <a:srgbClr val="FFFFFF"/>
              </a:solidFill>
              <a:latin typeface="Arial Narrow" panose="020B0606020202030204" pitchFamily="34" charset="0"/>
            </a:endParaRP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46B64012-812A-4BB2-AF40-15B6A99BCF63}"/>
              </a:ext>
            </a:extLst>
          </p:cNvPr>
          <p:cNvSpPr>
            <a:spLocks noGrp="1"/>
          </p:cNvSpPr>
          <p:nvPr>
            <p:ph type="dt" sz="quarter" idx="23"/>
          </p:nvPr>
        </p:nvSpPr>
        <p:spPr/>
        <p:txBody>
          <a:bodyPr/>
          <a:lstStyle/>
          <a:p>
            <a:pPr defTabSz="685800">
              <a:defRPr/>
            </a:pPr>
            <a:fld id="{9A1C128F-993A-4D08-9258-6BD8FA12E7C3}" type="datetime1">
              <a:rPr lang="de-DE">
                <a:solidFill>
                  <a:prstClr val="white"/>
                </a:solidFill>
                <a:ea typeface="+mn-ea"/>
              </a:rPr>
              <a:pPr defTabSz="685800">
                <a:defRPr/>
              </a:pPr>
              <a:t>14.01.2026</a:t>
            </a:fld>
            <a:endParaRPr lang="de-DE" dirty="0">
              <a:solidFill>
                <a:prstClr val="white"/>
              </a:solidFill>
              <a:ea typeface="+mn-ea"/>
            </a:endParaRP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F23601EE-F063-450B-8DDC-8B590DDAF057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pPr defTabSz="685800">
              <a:defRPr/>
            </a:pPr>
            <a:r>
              <a:rPr lang="de-DE">
                <a:solidFill>
                  <a:prstClr val="white"/>
                </a:solidFill>
                <a:ea typeface="+mn-ea"/>
              </a:rPr>
              <a:t>ÖFFENTLICH</a:t>
            </a:r>
          </a:p>
        </p:txBody>
      </p:sp>
      <p:pic>
        <p:nvPicPr>
          <p:cNvPr id="56331" name="Grafik 2">
            <a:extLst>
              <a:ext uri="{FF2B5EF4-FFF2-40B4-BE49-F238E27FC236}">
                <a16:creationId xmlns:a16="http://schemas.microsoft.com/office/drawing/2014/main" id="{B5A77049-BA35-4650-8E76-F9F2AC87093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6640" y="1191208"/>
            <a:ext cx="4093994" cy="253693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feld 9">
            <a:extLst>
              <a:ext uri="{FF2B5EF4-FFF2-40B4-BE49-F238E27FC236}">
                <a16:creationId xmlns:a16="http://schemas.microsoft.com/office/drawing/2014/main" id="{3E6ECD68-082B-4721-BF04-CD8CBC1B40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4592" y="1953236"/>
            <a:ext cx="4181475" cy="138499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marL="457200" indent="-457200" defTabSz="685800">
              <a:buFont typeface="Arial" panose="020B0604020202020204" pitchFamily="34" charset="0"/>
              <a:buChar char="•"/>
              <a:defRPr/>
            </a:pPr>
            <a:r>
              <a:rPr lang="de-DE" altLang="de-DE" sz="2800" b="1" dirty="0">
                <a:solidFill>
                  <a:prstClr val="black"/>
                </a:solidFill>
                <a:latin typeface="Calibri" panose="020F0502020204030204"/>
                <a:ea typeface="+mn-ea"/>
                <a:hlinkClick r:id="rId5"/>
              </a:rPr>
              <a:t>www.ptbs-hilfe.de</a:t>
            </a:r>
            <a:endParaRPr lang="de-DE" altLang="de-DE" sz="2800" b="1" dirty="0">
              <a:solidFill>
                <a:prstClr val="black"/>
              </a:solidFill>
              <a:latin typeface="Calibri" panose="020F0502020204030204"/>
              <a:ea typeface="+mn-ea"/>
            </a:endParaRPr>
          </a:p>
          <a:p>
            <a:pPr marL="457200" indent="-457200" defTabSz="685800">
              <a:buFont typeface="Arial" panose="020B0604020202020204" pitchFamily="34" charset="0"/>
              <a:buChar char="•"/>
              <a:defRPr/>
            </a:pPr>
            <a:r>
              <a:rPr lang="de-DE" altLang="de-DE" sz="2800" b="1" dirty="0" err="1">
                <a:solidFill>
                  <a:srgbClr val="92D050"/>
                </a:solidFill>
                <a:latin typeface="Calibri" panose="020F0502020204030204"/>
              </a:rPr>
              <a:t>Traumahotline</a:t>
            </a:r>
            <a:br>
              <a:rPr lang="de-DE" altLang="de-DE" sz="2800" b="1" dirty="0">
                <a:solidFill>
                  <a:srgbClr val="92D050"/>
                </a:solidFill>
                <a:latin typeface="Calibri" panose="020F0502020204030204"/>
              </a:rPr>
            </a:br>
            <a:r>
              <a:rPr lang="de-DE" altLang="de-DE" sz="2800" b="1" dirty="0">
                <a:solidFill>
                  <a:srgbClr val="92D050"/>
                </a:solidFill>
                <a:latin typeface="Calibri" panose="020F0502020204030204"/>
                <a:ea typeface="+mn-ea"/>
              </a:rPr>
              <a:t>0800-5887957</a:t>
            </a:r>
            <a:r>
              <a:rPr lang="de-DE" altLang="de-DE" sz="2800" b="1" dirty="0">
                <a:solidFill>
                  <a:prstClr val="black"/>
                </a:solidFill>
                <a:latin typeface="Calibri" panose="020F0502020204030204"/>
                <a:ea typeface="+mn-ea"/>
              </a:rPr>
              <a:t> </a:t>
            </a:r>
          </a:p>
        </p:txBody>
      </p:sp>
      <p:sp>
        <p:nvSpPr>
          <p:cNvPr id="18" name="Textfeld 11">
            <a:extLst>
              <a:ext uri="{FF2B5EF4-FFF2-40B4-BE49-F238E27FC236}">
                <a16:creationId xmlns:a16="http://schemas.microsoft.com/office/drawing/2014/main" id="{B611DF35-603B-4960-B828-C60A1E0AD9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886716"/>
            <a:ext cx="4181475" cy="3000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defTabSz="685800">
              <a:defRPr/>
            </a:pPr>
            <a:r>
              <a:rPr lang="de-DE" altLang="de-DE" sz="1350" b="1" dirty="0">
                <a:solidFill>
                  <a:prstClr val="white"/>
                </a:solidFill>
                <a:latin typeface="Arial Narrow" panose="020B0606020202030204" pitchFamily="34" charset="0"/>
                <a:ea typeface="+mn-ea"/>
              </a:rPr>
              <a:t>App</a:t>
            </a:r>
          </a:p>
        </p:txBody>
      </p:sp>
      <p:pic>
        <p:nvPicPr>
          <p:cNvPr id="15" name="Grafik 1">
            <a:extLst>
              <a:ext uri="{FF2B5EF4-FFF2-40B4-BE49-F238E27FC236}">
                <a16:creationId xmlns:a16="http://schemas.microsoft.com/office/drawing/2014/main" id="{8706DBF8-9B93-4407-880E-D37DAD2C64DE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555" y="2053252"/>
            <a:ext cx="2068888" cy="296013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EA36E044-051C-4556-A596-1ACE656D40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04502" y="3956544"/>
            <a:ext cx="1836737" cy="221773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/>
          <p:cNvSpPr>
            <a:spLocks noGrp="1"/>
          </p:cNvSpPr>
          <p:nvPr>
            <p:ph type="body" sz="quarter" idx="13"/>
          </p:nvPr>
        </p:nvSpPr>
        <p:spPr>
          <a:xfrm>
            <a:off x="5028159" y="269640"/>
            <a:ext cx="7092306" cy="346375"/>
          </a:xfrm>
        </p:spPr>
        <p:txBody>
          <a:bodyPr/>
          <a:lstStyle/>
          <a:p>
            <a:pPr marL="0" indent="0" algn="l">
              <a:buNone/>
              <a:defRPr/>
            </a:pPr>
            <a:r>
              <a:rPr lang="de-DE" altLang="de-DE" sz="2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Therapeutische Ansätze im PTZ </a:t>
            </a:r>
            <a:endParaRPr lang="de-DE" altLang="de-DE" sz="2400" i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B99E17C6-2DE2-448D-AD06-042C0289E16A}" type="slidenum">
              <a:rPr lang="de-DE" smtClean="0"/>
              <a:pPr/>
              <a:t>18</a:t>
            </a:fld>
            <a:endParaRPr lang="de-DE" dirty="0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A1C128F-993A-4D08-9258-6BD8FA12E7C3}" type="datetime1">
              <a:rPr lang="de-DE" smtClean="0"/>
              <a:t>14.01.2026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/>
              <a:t>ÖFFENTLICH</a:t>
            </a: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2402420" y="1884223"/>
            <a:ext cx="7986386" cy="3462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de-DE" altLang="de-DE" sz="2000" b="1" dirty="0">
                <a:solidFill>
                  <a:srgbClr val="7030A0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Moraltherapie als Gruppenbehandlung im PTZ</a:t>
            </a:r>
          </a:p>
          <a:p>
            <a:pPr eaLnBrk="1" hangingPunct="1">
              <a:lnSpc>
                <a:spcPct val="150000"/>
              </a:lnSpc>
            </a:pPr>
            <a:br>
              <a:rPr lang="de-DE" altLang="de-DE" sz="1800" b="1" dirty="0">
                <a:solidFill>
                  <a:srgbClr val="000000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</a:br>
            <a:r>
              <a:rPr lang="de-DE" altLang="de-DE" sz="1800" b="1" dirty="0">
                <a:solidFill>
                  <a:srgbClr val="000000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 	- interdisziplinäres Team (Psychologin/Arzt/Seelsorger)</a:t>
            </a:r>
            <a:br>
              <a:rPr lang="de-DE" altLang="de-DE" sz="1800" b="1" dirty="0">
                <a:solidFill>
                  <a:srgbClr val="000000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</a:br>
            <a:r>
              <a:rPr lang="de-DE" altLang="de-DE" sz="1800" b="1" dirty="0">
                <a:solidFill>
                  <a:srgbClr val="000000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	- allgemeine und militärische Wertorientierungen (z.B. Dienen)</a:t>
            </a:r>
            <a:br>
              <a:rPr lang="de-DE" altLang="de-DE" sz="1800" b="1" dirty="0">
                <a:solidFill>
                  <a:srgbClr val="000000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</a:br>
            <a:r>
              <a:rPr lang="de-DE" altLang="de-DE" sz="1800" b="1" dirty="0">
                <a:solidFill>
                  <a:srgbClr val="000000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 	- Veränderungen von Werten im Einsatzkontext (</a:t>
            </a:r>
            <a:r>
              <a:rPr lang="de-DE" altLang="de-DE" sz="1800" b="1" dirty="0" err="1">
                <a:solidFill>
                  <a:srgbClr val="000000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pos</a:t>
            </a:r>
            <a:r>
              <a:rPr lang="de-DE" altLang="de-DE" sz="1800" b="1" dirty="0">
                <a:solidFill>
                  <a:srgbClr val="000000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 und </a:t>
            </a:r>
            <a:r>
              <a:rPr lang="de-DE" altLang="de-DE" sz="1800" b="1" dirty="0" err="1">
                <a:solidFill>
                  <a:srgbClr val="000000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neg</a:t>
            </a:r>
            <a:r>
              <a:rPr lang="de-DE" altLang="de-DE" sz="1800" b="1" dirty="0">
                <a:solidFill>
                  <a:srgbClr val="000000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)</a:t>
            </a:r>
            <a:br>
              <a:rPr lang="de-DE" altLang="de-DE" sz="1800" b="1" dirty="0">
                <a:solidFill>
                  <a:srgbClr val="000000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</a:br>
            <a:r>
              <a:rPr lang="de-DE" altLang="de-DE" sz="1800" b="1" dirty="0">
                <a:solidFill>
                  <a:srgbClr val="000000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 	- moralische Verletzungen durch Fehlverhalten anderer / von Vorgesetzten</a:t>
            </a:r>
            <a:br>
              <a:rPr lang="de-DE" altLang="de-DE" sz="1800" b="1" dirty="0">
                <a:solidFill>
                  <a:srgbClr val="000000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</a:br>
            <a:r>
              <a:rPr lang="de-DE" altLang="de-DE" sz="1800" b="1" dirty="0">
                <a:solidFill>
                  <a:srgbClr val="000000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 	- moralische Verletzungen durch eigenes Fehlverhalten (Schuldgefühle)</a:t>
            </a:r>
            <a:br>
              <a:rPr lang="de-DE" altLang="de-DE" sz="1800" b="1" dirty="0">
                <a:solidFill>
                  <a:srgbClr val="000000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</a:br>
            <a:r>
              <a:rPr lang="de-DE" altLang="de-DE" sz="1800" b="1" dirty="0">
                <a:solidFill>
                  <a:srgbClr val="000000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 	- Übungen zum Dialog mit moralischer Autorität, Vergebung, Mitgefühl, Zorn</a:t>
            </a:r>
          </a:p>
        </p:txBody>
      </p:sp>
      <p:pic>
        <p:nvPicPr>
          <p:cNvPr id="8" name="Picture 6" descr="Quellbild anzeigen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0016" y="997202"/>
            <a:ext cx="2941291" cy="224022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74E7425D-34B5-409B-90C3-9CF023457C3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5923" t="2513" r="2231" b="2669"/>
          <a:stretch/>
        </p:blipFill>
        <p:spPr>
          <a:xfrm>
            <a:off x="351971" y="2537926"/>
            <a:ext cx="2050449" cy="291115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00148EAC-83FA-4B74-AC49-67FD4038F9D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920235" y="4285083"/>
            <a:ext cx="2332653" cy="174949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2263028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/>
          <p:cNvSpPr>
            <a:spLocks noGrp="1"/>
          </p:cNvSpPr>
          <p:nvPr>
            <p:ph type="body" sz="quarter" idx="13"/>
          </p:nvPr>
        </p:nvSpPr>
        <p:spPr>
          <a:xfrm>
            <a:off x="5028159" y="269640"/>
            <a:ext cx="7092306" cy="346375"/>
          </a:xfrm>
        </p:spPr>
        <p:txBody>
          <a:bodyPr/>
          <a:lstStyle/>
          <a:p>
            <a:pPr marL="0" indent="0" algn="l">
              <a:buNone/>
            </a:pPr>
            <a:r>
              <a:rPr lang="de-DE" altLang="de-DE" sz="2000" dirty="0"/>
              <a:t>Beispielhafter Aufbau eines präventiven / therapeutischen Moduls „Moralische Konflikte“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B99E17C6-2DE2-448D-AD06-042C0289E16A}" type="slidenum">
              <a:rPr lang="de-DE" smtClean="0"/>
              <a:pPr/>
              <a:t>19</a:t>
            </a:fld>
            <a:endParaRPr lang="de-DE" dirty="0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A1C128F-993A-4D08-9258-6BD8FA12E7C3}" type="datetime1">
              <a:rPr lang="de-DE" smtClean="0"/>
              <a:t>14.01.2026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/>
              <a:t>ÖFFENTLICH</a:t>
            </a:r>
          </a:p>
        </p:txBody>
      </p:sp>
      <p:sp>
        <p:nvSpPr>
          <p:cNvPr id="8" name="Textfeld 5"/>
          <p:cNvSpPr txBox="1">
            <a:spLocks noChangeArrowheads="1"/>
          </p:cNvSpPr>
          <p:nvPr/>
        </p:nvSpPr>
        <p:spPr bwMode="auto">
          <a:xfrm>
            <a:off x="3634019" y="1606619"/>
            <a:ext cx="7636106" cy="4048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de-DE" altLang="de-DE" sz="1200" b="1" dirty="0">
                <a:latin typeface="Arial Narrow" panose="020B0606020202030204" pitchFamily="34" charset="0"/>
                <a:cs typeface="Times New Roman" panose="02020603050405020304" pitchFamily="18" charset="0"/>
              </a:rPr>
              <a:t>1. Psychoedukation: Definition und Bedeutung von Wertorientierungen</a:t>
            </a:r>
            <a:r>
              <a:rPr lang="de-DE" altLang="de-DE" sz="1200" dirty="0">
                <a:latin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endParaRPr lang="de-DE" altLang="de-DE" sz="1600" dirty="0"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de-DE" altLang="de-DE" sz="1200" dirty="0">
                <a:solidFill>
                  <a:srgbClr val="7030A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Was sind Wertorientierungen?</a:t>
            </a:r>
            <a:br>
              <a:rPr lang="de-DE" altLang="de-DE" sz="1200" dirty="0">
                <a:solidFill>
                  <a:srgbClr val="7030A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</a:br>
            <a:r>
              <a:rPr lang="de-DE" altLang="de-DE" sz="1200" dirty="0">
                <a:solidFill>
                  <a:srgbClr val="0070C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Vorteile von </a:t>
            </a:r>
            <a:r>
              <a:rPr lang="de-DE" altLang="de-DE" sz="1200" dirty="0" err="1">
                <a:solidFill>
                  <a:srgbClr val="0070C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Benevolenz</a:t>
            </a:r>
            <a:r>
              <a:rPr lang="de-DE" altLang="de-DE" sz="1200" dirty="0">
                <a:solidFill>
                  <a:srgbClr val="0070C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 und Universalismus</a:t>
            </a:r>
            <a:br>
              <a:rPr lang="de-DE" altLang="de-DE" sz="1200" dirty="0">
                <a:solidFill>
                  <a:srgbClr val="0070C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</a:br>
            <a:r>
              <a:rPr lang="de-DE" altLang="de-DE" sz="1200" dirty="0">
                <a:solidFill>
                  <a:srgbClr val="0070C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Nachteile von </a:t>
            </a:r>
            <a:r>
              <a:rPr lang="de-DE" altLang="de-DE" sz="1200" dirty="0" err="1">
                <a:solidFill>
                  <a:srgbClr val="0070C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Benevolenz</a:t>
            </a:r>
            <a:r>
              <a:rPr lang="de-DE" altLang="de-DE" sz="1200" dirty="0">
                <a:solidFill>
                  <a:srgbClr val="0070C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 und Universalismus</a:t>
            </a:r>
            <a:endParaRPr lang="de-DE" altLang="de-DE" sz="1600" dirty="0">
              <a:solidFill>
                <a:srgbClr val="0070C0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de-DE" altLang="de-DE" sz="1200" b="1" dirty="0">
                <a:solidFill>
                  <a:srgbClr val="00000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2. Stärkung persönlicher Wertorientierungen </a:t>
            </a:r>
            <a:endParaRPr lang="de-DE" altLang="de-DE" sz="1600" dirty="0"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de-DE" altLang="de-DE" sz="1200" dirty="0">
                <a:solidFill>
                  <a:srgbClr val="0070C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Ethische Achtsamkeit</a:t>
            </a:r>
            <a:endParaRPr lang="de-DE" altLang="de-DE" sz="1600" dirty="0">
              <a:solidFill>
                <a:srgbClr val="0070C0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de-DE" altLang="de-DE" sz="1200" dirty="0">
                <a:solidFill>
                  <a:srgbClr val="7030A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Wandel von individuellen Wertorientierungen</a:t>
            </a:r>
            <a:br>
              <a:rPr lang="de-DE" altLang="de-DE" sz="1200" b="1" dirty="0">
                <a:solidFill>
                  <a:srgbClr val="7030A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</a:br>
            <a:r>
              <a:rPr lang="de-DE" altLang="de-DE" sz="1200" dirty="0">
                <a:solidFill>
                  <a:srgbClr val="7030A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Umgang mit dem Wandel von Werten</a:t>
            </a:r>
            <a:endParaRPr lang="de-DE" altLang="de-DE" sz="1600" dirty="0">
              <a:solidFill>
                <a:srgbClr val="7030A0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de-DE" altLang="de-DE" sz="1200" b="1" dirty="0">
                <a:latin typeface="Arial Narrow" panose="020B0606020202030204" pitchFamily="34" charset="0"/>
                <a:cs typeface="Times New Roman" panose="02020603050405020304" pitchFamily="18" charset="0"/>
              </a:rPr>
              <a:t>3. Psychoedukation: Definition und Bedeutung von Moralischen Verletzungen</a:t>
            </a:r>
            <a:r>
              <a:rPr lang="de-DE" altLang="de-DE" sz="1200" dirty="0">
                <a:latin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endParaRPr lang="de-DE" altLang="de-DE" sz="1600" dirty="0"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de-DE" altLang="de-DE" sz="1200" dirty="0">
                <a:solidFill>
                  <a:srgbClr val="7030A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Definition Moralische Verletzung</a:t>
            </a:r>
            <a:br>
              <a:rPr lang="de-DE" altLang="de-DE" sz="1600" dirty="0">
                <a:solidFill>
                  <a:srgbClr val="7030A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</a:br>
            <a:r>
              <a:rPr lang="de-DE" altLang="de-DE" sz="1200" dirty="0">
                <a:solidFill>
                  <a:srgbClr val="7030A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Varianten Moralischer Verletzungen </a:t>
            </a:r>
            <a:br>
              <a:rPr lang="de-DE" altLang="de-DE" sz="1200" dirty="0">
                <a:solidFill>
                  <a:srgbClr val="7030A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</a:br>
            <a:r>
              <a:rPr lang="de-DE" altLang="de-DE" sz="1200" dirty="0">
                <a:solidFill>
                  <a:srgbClr val="7030A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Moralische Verletzungen außerhalb des eigentlichen Einsatzgeschehens (z.B. Reaktionen der Zivilgesellschaft)</a:t>
            </a:r>
            <a:endParaRPr lang="de-DE" altLang="de-DE" sz="1600" dirty="0">
              <a:solidFill>
                <a:srgbClr val="7030A0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FF0E0589-C022-E6B4-CB55-DA618F4364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362" y="1758744"/>
            <a:ext cx="2152075" cy="3017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6425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Arbeitsfeld Beauftragter PTBS</a:t>
            </a:r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89575DE1-FB50-44A1-AB02-88F793DD449C}"/>
              </a:ext>
            </a:extLst>
          </p:cNvPr>
          <p:cNvGrpSpPr/>
          <p:nvPr/>
        </p:nvGrpSpPr>
        <p:grpSpPr>
          <a:xfrm>
            <a:off x="9182100" y="3313483"/>
            <a:ext cx="2508943" cy="1903699"/>
            <a:chOff x="9182100" y="3707183"/>
            <a:chExt cx="2508943" cy="1903699"/>
          </a:xfrm>
        </p:grpSpPr>
        <p:sp>
          <p:nvSpPr>
            <p:cNvPr id="38" name="object 3">
              <a:extLst>
                <a:ext uri="{FF2B5EF4-FFF2-40B4-BE49-F238E27FC236}">
                  <a16:creationId xmlns:a16="http://schemas.microsoft.com/office/drawing/2014/main" id="{3898C25B-F0CC-42C2-90F7-E3899CB78855}"/>
                </a:ext>
              </a:extLst>
            </p:cNvPr>
            <p:cNvSpPr txBox="1"/>
            <p:nvPr/>
          </p:nvSpPr>
          <p:spPr>
            <a:xfrm>
              <a:off x="9182100" y="3707183"/>
              <a:ext cx="2508943" cy="997068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437515" marR="582295" algn="ctr">
                <a:lnSpc>
                  <a:spcPct val="100000"/>
                </a:lnSpc>
                <a:spcBef>
                  <a:spcPts val="95"/>
                </a:spcBef>
              </a:pPr>
              <a:r>
                <a:rPr sz="1400" b="1" spc="-10" dirty="0">
                  <a:solidFill>
                    <a:srgbClr val="244A58"/>
                  </a:solidFill>
                  <a:latin typeface="Arial"/>
                  <a:cs typeface="Arial"/>
                </a:rPr>
                <a:t>Ansprechstelle </a:t>
              </a:r>
              <a:r>
                <a:rPr sz="1400" b="1" spc="-25" dirty="0">
                  <a:solidFill>
                    <a:srgbClr val="244A58"/>
                  </a:solidFill>
                  <a:latin typeface="Arial"/>
                  <a:cs typeface="Arial"/>
                </a:rPr>
                <a:t>für</a:t>
              </a:r>
              <a:endParaRPr sz="1400" dirty="0">
                <a:latin typeface="Arial"/>
                <a:cs typeface="Arial"/>
              </a:endParaRPr>
            </a:p>
            <a:p>
              <a:pPr marR="146685" algn="ctr">
                <a:lnSpc>
                  <a:spcPct val="100000"/>
                </a:lnSpc>
              </a:pPr>
              <a:r>
                <a:rPr sz="1400" b="1" spc="-10" dirty="0">
                  <a:solidFill>
                    <a:srgbClr val="244A58"/>
                  </a:solidFill>
                  <a:latin typeface="Arial"/>
                  <a:cs typeface="Arial"/>
                </a:rPr>
                <a:t>Einsatzverwundete</a:t>
              </a:r>
              <a:endParaRPr sz="1400" dirty="0">
                <a:latin typeface="Arial"/>
                <a:cs typeface="Arial"/>
              </a:endParaRPr>
            </a:p>
            <a:p>
              <a:pPr marL="12700">
                <a:lnSpc>
                  <a:spcPct val="100000"/>
                </a:lnSpc>
                <a:spcBef>
                  <a:spcPts val="1150"/>
                </a:spcBef>
                <a:tabLst>
                  <a:tab pos="1598930" algn="l"/>
                </a:tabLst>
              </a:pPr>
              <a:r>
                <a:rPr lang="de-DE" sz="1200" b="1" spc="-10" dirty="0">
                  <a:solidFill>
                    <a:srgbClr val="244A58"/>
                  </a:solidFill>
                  <a:latin typeface="Arial"/>
                  <a:cs typeface="Arial"/>
                </a:rPr>
                <a:t>        p</a:t>
              </a:r>
              <a:r>
                <a:rPr sz="1200" b="1" spc="-10" dirty="0" err="1">
                  <a:solidFill>
                    <a:srgbClr val="244A58"/>
                  </a:solidFill>
                  <a:latin typeface="Arial"/>
                  <a:cs typeface="Arial"/>
                </a:rPr>
                <a:t>sychisch</a:t>
              </a:r>
              <a:r>
                <a:rPr lang="de-DE" sz="1200" b="1" spc="-10" dirty="0">
                  <a:solidFill>
                    <a:srgbClr val="244A58"/>
                  </a:solidFill>
                  <a:latin typeface="Arial"/>
                  <a:cs typeface="Arial"/>
                </a:rPr>
                <a:t>          </a:t>
              </a:r>
              <a:r>
                <a:rPr sz="1200" b="1" spc="-10" dirty="0" err="1">
                  <a:solidFill>
                    <a:srgbClr val="244A58"/>
                  </a:solidFill>
                  <a:latin typeface="Arial"/>
                  <a:cs typeface="Arial"/>
                </a:rPr>
                <a:t>körperlich</a:t>
              </a:r>
              <a:endParaRPr sz="1200" dirty="0">
                <a:latin typeface="Arial"/>
                <a:cs typeface="Arial"/>
              </a:endParaRPr>
            </a:p>
          </p:txBody>
        </p:sp>
        <p:pic>
          <p:nvPicPr>
            <p:cNvPr id="42" name="object 4">
              <a:extLst>
                <a:ext uri="{FF2B5EF4-FFF2-40B4-BE49-F238E27FC236}">
                  <a16:creationId xmlns:a16="http://schemas.microsoft.com/office/drawing/2014/main" id="{459CE63B-3225-4F5C-9F36-4AB3C332645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340009" y="4849924"/>
              <a:ext cx="1138750" cy="760958"/>
            </a:xfrm>
            <a:prstGeom prst="rect">
              <a:avLst/>
            </a:prstGeom>
          </p:spPr>
        </p:pic>
        <p:pic>
          <p:nvPicPr>
            <p:cNvPr id="43" name="object 5">
              <a:extLst>
                <a:ext uri="{FF2B5EF4-FFF2-40B4-BE49-F238E27FC236}">
                  <a16:creationId xmlns:a16="http://schemas.microsoft.com/office/drawing/2014/main" id="{BAADFE35-F132-492F-A281-C3C19CEA961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31952" y="4849923"/>
              <a:ext cx="1015523" cy="760958"/>
            </a:xfrm>
            <a:prstGeom prst="rect">
              <a:avLst/>
            </a:prstGeom>
          </p:spPr>
        </p:pic>
      </p:grp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805F0F67-F32F-4334-B370-C97BED3BFB5F}"/>
              </a:ext>
            </a:extLst>
          </p:cNvPr>
          <p:cNvGrpSpPr/>
          <p:nvPr/>
        </p:nvGrpSpPr>
        <p:grpSpPr>
          <a:xfrm>
            <a:off x="781050" y="3546693"/>
            <a:ext cx="2584321" cy="1640496"/>
            <a:chOff x="781050" y="3940393"/>
            <a:chExt cx="2584321" cy="1640496"/>
          </a:xfrm>
        </p:grpSpPr>
        <p:pic>
          <p:nvPicPr>
            <p:cNvPr id="44" name="object 6">
              <a:extLst>
                <a:ext uri="{FF2B5EF4-FFF2-40B4-BE49-F238E27FC236}">
                  <a16:creationId xmlns:a16="http://schemas.microsoft.com/office/drawing/2014/main" id="{C5BBC61B-EE71-4A61-BACB-8341B121D677}"/>
                </a:ext>
              </a:extLst>
            </p:cNvPr>
            <p:cNvPicPr/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81050" y="3940393"/>
              <a:ext cx="2584321" cy="1640496"/>
            </a:xfrm>
            <a:prstGeom prst="rect">
              <a:avLst/>
            </a:prstGeom>
          </p:spPr>
        </p:pic>
        <p:sp>
          <p:nvSpPr>
            <p:cNvPr id="45" name="object 7">
              <a:extLst>
                <a:ext uri="{FF2B5EF4-FFF2-40B4-BE49-F238E27FC236}">
                  <a16:creationId xmlns:a16="http://schemas.microsoft.com/office/drawing/2014/main" id="{9CA6F1C0-86AA-4EA5-A666-527B17F8A32A}"/>
                </a:ext>
              </a:extLst>
            </p:cNvPr>
            <p:cNvSpPr txBox="1"/>
            <p:nvPr/>
          </p:nvSpPr>
          <p:spPr>
            <a:xfrm>
              <a:off x="2181254" y="3975430"/>
              <a:ext cx="836294" cy="443070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12700" marR="5080" algn="ctr">
                <a:lnSpc>
                  <a:spcPct val="100000"/>
                </a:lnSpc>
                <a:spcBef>
                  <a:spcPts val="95"/>
                </a:spcBef>
              </a:pPr>
              <a:r>
                <a:rPr sz="1400" b="1" spc="4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ARGE PTBS</a:t>
              </a:r>
              <a:endParaRPr sz="1400" b="1" spc="4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7" name="object 9">
            <a:extLst>
              <a:ext uri="{FF2B5EF4-FFF2-40B4-BE49-F238E27FC236}">
                <a16:creationId xmlns:a16="http://schemas.microsoft.com/office/drawing/2014/main" id="{5913240A-3915-422B-AC8A-F6AB4488B7BC}"/>
              </a:ext>
            </a:extLst>
          </p:cNvPr>
          <p:cNvSpPr txBox="1"/>
          <p:nvPr/>
        </p:nvSpPr>
        <p:spPr>
          <a:xfrm>
            <a:off x="3720416" y="1831229"/>
            <a:ext cx="4765691" cy="2348720"/>
          </a:xfrm>
          <a:prstGeom prst="rect">
            <a:avLst/>
          </a:prstGeom>
          <a:solidFill>
            <a:srgbClr val="DEEBF7"/>
          </a:solidFill>
          <a:ln w="9144">
            <a:solidFill>
              <a:srgbClr val="000000"/>
            </a:solidFill>
          </a:ln>
        </p:spPr>
        <p:txBody>
          <a:bodyPr vert="horz" wrap="square" lIns="0" tIns="40005" rIns="0" bIns="0" rtlCol="0">
            <a:spAutoFit/>
          </a:bodyPr>
          <a:lstStyle/>
          <a:p>
            <a:pPr marL="85725" marR="399415">
              <a:lnSpc>
                <a:spcPct val="100000"/>
              </a:lnSpc>
              <a:spcBef>
                <a:spcPts val="315"/>
              </a:spcBef>
            </a:pPr>
            <a:r>
              <a:rPr lang="de-DE" sz="1400" b="1" u="sng" dirty="0">
                <a:latin typeface="Arial"/>
                <a:cs typeface="Arial"/>
              </a:rPr>
              <a:t>Einsetzungserlass vom 24.11.2010:</a:t>
            </a:r>
          </a:p>
          <a:p>
            <a:pPr marL="180975" marR="399415" indent="-95250">
              <a:lnSpc>
                <a:spcPct val="100000"/>
              </a:lnSpc>
              <a:spcBef>
                <a:spcPts val="315"/>
              </a:spcBef>
              <a:buFont typeface="Arial"/>
              <a:buChar char="•"/>
            </a:pPr>
            <a:r>
              <a:rPr sz="1400" b="1" dirty="0" err="1">
                <a:latin typeface="Arial"/>
                <a:cs typeface="Arial"/>
              </a:rPr>
              <a:t>Bedarfsermittlung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zur</a:t>
            </a:r>
            <a:r>
              <a:rPr sz="1400" spc="20" dirty="0">
                <a:latin typeface="Arial"/>
                <a:cs typeface="Arial"/>
              </a:rPr>
              <a:t> </a:t>
            </a:r>
            <a:r>
              <a:rPr sz="1400" b="1" spc="-10" dirty="0">
                <a:latin typeface="Arial"/>
                <a:cs typeface="Arial"/>
              </a:rPr>
              <a:t>Entwicklung</a:t>
            </a:r>
            <a:r>
              <a:rPr sz="1400" spc="-1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eines</a:t>
            </a:r>
            <a:r>
              <a:rPr sz="1400" spc="5" dirty="0">
                <a:latin typeface="Arial"/>
                <a:cs typeface="Arial"/>
              </a:rPr>
              <a:t> </a:t>
            </a:r>
            <a:r>
              <a:rPr sz="1400" spc="-10" dirty="0" err="1">
                <a:latin typeface="Arial"/>
                <a:cs typeface="Arial"/>
              </a:rPr>
              <a:t>effizienten</a:t>
            </a:r>
            <a:r>
              <a:rPr sz="1400" spc="-10" dirty="0">
                <a:latin typeface="Arial"/>
                <a:cs typeface="Arial"/>
              </a:rPr>
              <a:t> </a:t>
            </a:r>
            <a:r>
              <a:rPr sz="1400" spc="-25" dirty="0" err="1">
                <a:latin typeface="Arial"/>
                <a:cs typeface="Arial"/>
              </a:rPr>
              <a:t>Vorsorge</a:t>
            </a:r>
            <a:r>
              <a:rPr lang="de-DE" sz="1400" spc="-25" dirty="0">
                <a:latin typeface="Arial"/>
                <a:cs typeface="Arial"/>
              </a:rPr>
              <a:t>-,</a:t>
            </a:r>
            <a:r>
              <a:rPr lang="de-DE" sz="1400" dirty="0">
                <a:latin typeface="Arial"/>
                <a:cs typeface="Arial"/>
              </a:rPr>
              <a:t> </a:t>
            </a:r>
            <a:r>
              <a:rPr sz="1400" spc="-10" dirty="0" err="1">
                <a:latin typeface="Arial"/>
                <a:cs typeface="Arial"/>
              </a:rPr>
              <a:t>Betreuungs</a:t>
            </a:r>
            <a:r>
              <a:rPr sz="1400" spc="-10" dirty="0">
                <a:latin typeface="Arial"/>
                <a:cs typeface="Arial"/>
              </a:rPr>
              <a:t>-</a:t>
            </a:r>
            <a:r>
              <a:rPr sz="1400" dirty="0">
                <a:latin typeface="Arial"/>
                <a:cs typeface="Arial"/>
              </a:rPr>
              <a:t>,</a:t>
            </a:r>
            <a:r>
              <a:rPr sz="1400" spc="30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Behandlungs-</a:t>
            </a:r>
            <a:r>
              <a:rPr sz="1400" spc="15" dirty="0">
                <a:latin typeface="Arial"/>
                <a:cs typeface="Arial"/>
              </a:rPr>
              <a:t> </a:t>
            </a:r>
            <a:r>
              <a:rPr sz="1400" spc="-25" dirty="0">
                <a:latin typeface="Arial"/>
                <a:cs typeface="Arial"/>
              </a:rPr>
              <a:t>und </a:t>
            </a:r>
            <a:r>
              <a:rPr sz="1400" spc="-10" dirty="0" err="1">
                <a:latin typeface="Arial"/>
                <a:cs typeface="Arial"/>
              </a:rPr>
              <a:t>Versorgungsmanagements</a:t>
            </a:r>
            <a:endParaRPr lang="de-DE" sz="1400" spc="-10" dirty="0">
              <a:latin typeface="Arial"/>
              <a:cs typeface="Arial"/>
            </a:endParaRPr>
          </a:p>
          <a:p>
            <a:pPr marL="180975" marR="399415" indent="-95250">
              <a:lnSpc>
                <a:spcPct val="100000"/>
              </a:lnSpc>
              <a:spcBef>
                <a:spcPts val="315"/>
              </a:spcBef>
              <a:buFont typeface="Arial"/>
              <a:buChar char="•"/>
            </a:pPr>
            <a:r>
              <a:rPr lang="de-DE" sz="1400" b="1" dirty="0">
                <a:latin typeface="Arial"/>
                <a:cs typeface="Arial"/>
              </a:rPr>
              <a:t>Aufzeigen</a:t>
            </a:r>
            <a:r>
              <a:rPr lang="de-DE" sz="1400" spc="-35" dirty="0">
                <a:latin typeface="Arial"/>
                <a:cs typeface="Arial"/>
              </a:rPr>
              <a:t> </a:t>
            </a:r>
            <a:r>
              <a:rPr lang="de-DE" sz="1400" dirty="0">
                <a:latin typeface="Arial"/>
                <a:cs typeface="Arial"/>
              </a:rPr>
              <a:t>von</a:t>
            </a:r>
            <a:r>
              <a:rPr lang="de-DE" sz="1400" spc="-15" dirty="0">
                <a:latin typeface="Arial"/>
                <a:cs typeface="Arial"/>
              </a:rPr>
              <a:t> </a:t>
            </a:r>
            <a:r>
              <a:rPr lang="de-DE" sz="1400" b="1" dirty="0">
                <a:latin typeface="Arial"/>
                <a:cs typeface="Arial"/>
              </a:rPr>
              <a:t>Handlungsbedarf</a:t>
            </a:r>
            <a:r>
              <a:rPr lang="de-DE" sz="1400" spc="-60" dirty="0">
                <a:latin typeface="Arial"/>
                <a:cs typeface="Arial"/>
              </a:rPr>
              <a:t> </a:t>
            </a:r>
            <a:r>
              <a:rPr lang="de-DE" sz="1400" dirty="0">
                <a:latin typeface="Arial"/>
                <a:cs typeface="Arial"/>
              </a:rPr>
              <a:t>bzgl.</a:t>
            </a:r>
            <a:r>
              <a:rPr lang="de-DE" sz="1400" spc="-55" dirty="0">
                <a:latin typeface="Arial"/>
                <a:cs typeface="Arial"/>
              </a:rPr>
              <a:t> </a:t>
            </a:r>
            <a:r>
              <a:rPr lang="de-DE" sz="1400" dirty="0">
                <a:latin typeface="Arial"/>
                <a:cs typeface="Arial"/>
              </a:rPr>
              <a:t>Maßnahmen</a:t>
            </a:r>
            <a:r>
              <a:rPr lang="de-DE" sz="1400" spc="-65" dirty="0">
                <a:latin typeface="Arial"/>
                <a:cs typeface="Arial"/>
              </a:rPr>
              <a:t> </a:t>
            </a:r>
            <a:r>
              <a:rPr lang="de-DE" sz="1400" spc="-25" dirty="0">
                <a:latin typeface="Arial"/>
                <a:cs typeface="Arial"/>
              </a:rPr>
              <a:t>in </a:t>
            </a:r>
            <a:r>
              <a:rPr lang="de-DE" sz="1400" spc="-10" dirty="0">
                <a:latin typeface="Arial"/>
                <a:cs typeface="Arial"/>
              </a:rPr>
              <a:t>Ausbildung,</a:t>
            </a:r>
            <a:r>
              <a:rPr lang="de-DE" sz="1400" spc="-30" dirty="0">
                <a:latin typeface="Arial"/>
                <a:cs typeface="Arial"/>
              </a:rPr>
              <a:t> </a:t>
            </a:r>
            <a:r>
              <a:rPr lang="de-DE" sz="1400" dirty="0">
                <a:latin typeface="Arial"/>
                <a:cs typeface="Arial"/>
              </a:rPr>
              <a:t>Prävention,</a:t>
            </a:r>
            <a:r>
              <a:rPr lang="de-DE" sz="1400" spc="-50" dirty="0">
                <a:latin typeface="Arial"/>
                <a:cs typeface="Arial"/>
              </a:rPr>
              <a:t> </a:t>
            </a:r>
            <a:r>
              <a:rPr lang="de-DE" sz="1400" dirty="0">
                <a:latin typeface="Arial"/>
                <a:cs typeface="Arial"/>
              </a:rPr>
              <a:t>Einsatz,</a:t>
            </a:r>
            <a:r>
              <a:rPr lang="de-DE" sz="1400" spc="-55" dirty="0">
                <a:latin typeface="Arial"/>
                <a:cs typeface="Arial"/>
              </a:rPr>
              <a:t> </a:t>
            </a:r>
            <a:r>
              <a:rPr lang="de-DE" sz="1400" spc="-10" dirty="0">
                <a:latin typeface="Arial"/>
                <a:cs typeface="Arial"/>
              </a:rPr>
              <a:t>Nachbereitung</a:t>
            </a:r>
          </a:p>
          <a:p>
            <a:pPr marL="180975" marR="399415" indent="-95250">
              <a:lnSpc>
                <a:spcPct val="100000"/>
              </a:lnSpc>
              <a:spcBef>
                <a:spcPts val="315"/>
              </a:spcBef>
              <a:buFont typeface="Arial"/>
              <a:buChar char="•"/>
            </a:pPr>
            <a:r>
              <a:rPr lang="de-DE" sz="1400" b="1" dirty="0">
                <a:latin typeface="Arial"/>
                <a:cs typeface="Arial"/>
              </a:rPr>
              <a:t>Beratung</a:t>
            </a:r>
            <a:r>
              <a:rPr lang="de-DE" sz="1400" spc="-55" dirty="0">
                <a:latin typeface="Arial"/>
                <a:cs typeface="Arial"/>
              </a:rPr>
              <a:t> </a:t>
            </a:r>
            <a:r>
              <a:rPr lang="de-DE" sz="1400" dirty="0">
                <a:latin typeface="Arial"/>
                <a:cs typeface="Arial"/>
              </a:rPr>
              <a:t>und</a:t>
            </a:r>
            <a:r>
              <a:rPr lang="de-DE" sz="1400" spc="-40" dirty="0">
                <a:latin typeface="Arial"/>
                <a:cs typeface="Arial"/>
              </a:rPr>
              <a:t> </a:t>
            </a:r>
            <a:r>
              <a:rPr lang="de-DE" sz="1400" b="1" dirty="0">
                <a:latin typeface="Arial"/>
                <a:cs typeface="Arial"/>
              </a:rPr>
              <a:t>Information</a:t>
            </a:r>
            <a:r>
              <a:rPr lang="de-DE" sz="1400" spc="-80" dirty="0">
                <a:latin typeface="Arial"/>
                <a:cs typeface="Arial"/>
              </a:rPr>
              <a:t> </a:t>
            </a:r>
            <a:r>
              <a:rPr lang="de-DE" sz="1400" dirty="0">
                <a:latin typeface="Arial"/>
                <a:cs typeface="Arial"/>
              </a:rPr>
              <a:t>der</a:t>
            </a:r>
            <a:r>
              <a:rPr lang="de-DE" sz="1400" spc="-40" dirty="0">
                <a:latin typeface="Arial"/>
                <a:cs typeface="Arial"/>
              </a:rPr>
              <a:t> </a:t>
            </a:r>
            <a:r>
              <a:rPr lang="de-DE" sz="1400" dirty="0">
                <a:latin typeface="Arial"/>
                <a:cs typeface="Arial"/>
              </a:rPr>
              <a:t>Leitung</a:t>
            </a:r>
            <a:r>
              <a:rPr lang="de-DE" sz="1400" spc="-60" dirty="0">
                <a:latin typeface="Arial"/>
                <a:cs typeface="Arial"/>
              </a:rPr>
              <a:t> </a:t>
            </a:r>
            <a:r>
              <a:rPr lang="de-DE" sz="1400" spc="-25" dirty="0">
                <a:latin typeface="Arial"/>
                <a:cs typeface="Arial"/>
              </a:rPr>
              <a:t>zu </a:t>
            </a:r>
            <a:r>
              <a:rPr lang="de-DE" sz="1400" spc="-10" dirty="0">
                <a:latin typeface="Arial"/>
                <a:cs typeface="Arial"/>
              </a:rPr>
              <a:t>einsatzbedingten</a:t>
            </a:r>
            <a:r>
              <a:rPr lang="de-DE" sz="1400" spc="-20" dirty="0">
                <a:latin typeface="Arial"/>
                <a:cs typeface="Arial"/>
              </a:rPr>
              <a:t> </a:t>
            </a:r>
            <a:r>
              <a:rPr lang="de-DE" sz="1400" spc="-10" dirty="0">
                <a:latin typeface="Arial"/>
                <a:cs typeface="Arial"/>
              </a:rPr>
              <a:t>psychischen</a:t>
            </a:r>
            <a:r>
              <a:rPr lang="de-DE" sz="1400" spc="40" dirty="0">
                <a:latin typeface="Arial"/>
                <a:cs typeface="Arial"/>
              </a:rPr>
              <a:t> </a:t>
            </a:r>
            <a:r>
              <a:rPr lang="de-DE" sz="1400" spc="-10" dirty="0">
                <a:latin typeface="Arial"/>
                <a:cs typeface="Arial"/>
              </a:rPr>
              <a:t>Erkrankungen</a:t>
            </a:r>
            <a:endParaRPr lang="de-DE" sz="1400" dirty="0">
              <a:latin typeface="Arial"/>
              <a:cs typeface="Arial"/>
            </a:endParaRPr>
          </a:p>
          <a:p>
            <a:pPr marL="180975" marR="399415" indent="-95250">
              <a:lnSpc>
                <a:spcPct val="100000"/>
              </a:lnSpc>
              <a:spcBef>
                <a:spcPts val="315"/>
              </a:spcBef>
              <a:buFont typeface="Arial"/>
              <a:buChar char="•"/>
            </a:pPr>
            <a:r>
              <a:rPr lang="de-DE" sz="1400" b="1" dirty="0">
                <a:latin typeface="Arial"/>
                <a:cs typeface="Arial"/>
              </a:rPr>
              <a:t>Ansprechstelle</a:t>
            </a:r>
            <a:r>
              <a:rPr lang="de-DE" sz="1400" spc="-10" dirty="0">
                <a:latin typeface="Arial"/>
                <a:cs typeface="Arial"/>
              </a:rPr>
              <a:t> </a:t>
            </a:r>
            <a:r>
              <a:rPr lang="de-DE" sz="1400" dirty="0">
                <a:latin typeface="Arial"/>
                <a:cs typeface="Arial"/>
              </a:rPr>
              <a:t>für</a:t>
            </a:r>
            <a:r>
              <a:rPr lang="de-DE" sz="1400" spc="-5" dirty="0">
                <a:latin typeface="Arial"/>
                <a:cs typeface="Arial"/>
              </a:rPr>
              <a:t> </a:t>
            </a:r>
            <a:r>
              <a:rPr lang="de-DE" sz="1400" dirty="0">
                <a:latin typeface="Arial"/>
                <a:cs typeface="Arial"/>
              </a:rPr>
              <a:t>den betroffenen</a:t>
            </a:r>
            <a:r>
              <a:rPr lang="de-DE" sz="1400" spc="-40" dirty="0">
                <a:latin typeface="Arial"/>
                <a:cs typeface="Arial"/>
              </a:rPr>
              <a:t> </a:t>
            </a:r>
            <a:r>
              <a:rPr lang="de-DE" sz="1400" spc="-10" dirty="0">
                <a:latin typeface="Arial"/>
                <a:cs typeface="Arial"/>
              </a:rPr>
              <a:t>Personenkreis</a:t>
            </a:r>
            <a:r>
              <a:rPr lang="de-DE" sz="1400" spc="-35" dirty="0">
                <a:latin typeface="Arial"/>
                <a:cs typeface="Arial"/>
              </a:rPr>
              <a:t> </a:t>
            </a:r>
            <a:r>
              <a:rPr lang="de-DE" sz="1400" spc="-25" dirty="0">
                <a:latin typeface="Arial"/>
                <a:cs typeface="Arial"/>
              </a:rPr>
              <a:t>und </a:t>
            </a:r>
            <a:r>
              <a:rPr lang="de-DE" sz="1400" dirty="0">
                <a:latin typeface="Arial"/>
                <a:cs typeface="Arial"/>
              </a:rPr>
              <a:t>Hilfe</a:t>
            </a:r>
            <a:r>
              <a:rPr lang="de-DE" sz="1400" spc="-40" dirty="0">
                <a:latin typeface="Arial"/>
                <a:cs typeface="Arial"/>
              </a:rPr>
              <a:t> i</a:t>
            </a:r>
            <a:r>
              <a:rPr lang="de-DE" sz="1400" dirty="0">
                <a:latin typeface="Arial"/>
                <a:cs typeface="Arial"/>
              </a:rPr>
              <a:t>n</a:t>
            </a:r>
            <a:r>
              <a:rPr lang="de-DE" sz="1400" spc="-25" dirty="0">
                <a:latin typeface="Arial"/>
                <a:cs typeface="Arial"/>
              </a:rPr>
              <a:t> </a:t>
            </a:r>
            <a:r>
              <a:rPr lang="de-DE" sz="1400" dirty="0">
                <a:latin typeface="Arial"/>
                <a:cs typeface="Arial"/>
              </a:rPr>
              <a:t>Einzelfällen</a:t>
            </a:r>
            <a:r>
              <a:rPr lang="de-DE" sz="1400" spc="-60" dirty="0">
                <a:latin typeface="Arial"/>
                <a:cs typeface="Arial"/>
              </a:rPr>
              <a:t> </a:t>
            </a:r>
            <a:r>
              <a:rPr lang="de-DE" sz="1400" spc="-10" dirty="0">
                <a:latin typeface="Arial"/>
                <a:cs typeface="Arial"/>
              </a:rPr>
              <a:t>(„Lotsenfunktion“)</a:t>
            </a:r>
            <a:endParaRPr lang="de-DE" sz="1400" dirty="0">
              <a:latin typeface="Arial"/>
              <a:cs typeface="Arial"/>
            </a:endParaRPr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5491C00A-8906-487C-BB1B-6C083F27907C}"/>
              </a:ext>
            </a:extLst>
          </p:cNvPr>
          <p:cNvGrpSpPr/>
          <p:nvPr/>
        </p:nvGrpSpPr>
        <p:grpSpPr>
          <a:xfrm>
            <a:off x="783336" y="1277111"/>
            <a:ext cx="2420200" cy="1171068"/>
            <a:chOff x="821436" y="1581911"/>
            <a:chExt cx="2420200" cy="1171068"/>
          </a:xfrm>
        </p:grpSpPr>
        <p:grpSp>
          <p:nvGrpSpPr>
            <p:cNvPr id="54" name="object 16">
              <a:extLst>
                <a:ext uri="{FF2B5EF4-FFF2-40B4-BE49-F238E27FC236}">
                  <a16:creationId xmlns:a16="http://schemas.microsoft.com/office/drawing/2014/main" id="{D293E471-3848-4009-84A4-7E6CBB4F1FE0}"/>
                </a:ext>
              </a:extLst>
            </p:cNvPr>
            <p:cNvGrpSpPr/>
            <p:nvPr/>
          </p:nvGrpSpPr>
          <p:grpSpPr>
            <a:xfrm>
              <a:off x="871816" y="1647444"/>
              <a:ext cx="2369820" cy="1105535"/>
              <a:chOff x="871816" y="1647444"/>
              <a:chExt cx="2369820" cy="1105535"/>
            </a:xfrm>
          </p:grpSpPr>
          <p:pic>
            <p:nvPicPr>
              <p:cNvPr id="55" name="object 17">
                <a:extLst>
                  <a:ext uri="{FF2B5EF4-FFF2-40B4-BE49-F238E27FC236}">
                    <a16:creationId xmlns:a16="http://schemas.microsoft.com/office/drawing/2014/main" id="{7AE5958D-7A1D-425F-8C19-AC58416D785A}"/>
                  </a:ext>
                </a:extLst>
              </p:cNvPr>
              <p:cNvPicPr/>
              <p:nvPr/>
            </p:nvPicPr>
            <p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71816" y="2218639"/>
                <a:ext cx="2295027" cy="534009"/>
              </a:xfrm>
              <a:prstGeom prst="rect">
                <a:avLst/>
              </a:prstGeom>
            </p:spPr>
          </p:pic>
          <p:pic>
            <p:nvPicPr>
              <p:cNvPr id="56" name="object 18">
                <a:extLst>
                  <a:ext uri="{FF2B5EF4-FFF2-40B4-BE49-F238E27FC236}">
                    <a16:creationId xmlns:a16="http://schemas.microsoft.com/office/drawing/2014/main" id="{C16D4640-87A7-422D-AE69-EEA28C15957F}"/>
                  </a:ext>
                </a:extLst>
              </p:cNvPr>
              <p:cNvPicPr/>
              <p:nvPr/>
            </p:nvPicPr>
            <p:blipFill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487424" y="1647444"/>
                <a:ext cx="1011935" cy="216407"/>
              </a:xfrm>
              <a:prstGeom prst="rect">
                <a:avLst/>
              </a:prstGeom>
            </p:spPr>
          </p:pic>
          <p:pic>
            <p:nvPicPr>
              <p:cNvPr id="57" name="object 19">
                <a:extLst>
                  <a:ext uri="{FF2B5EF4-FFF2-40B4-BE49-F238E27FC236}">
                    <a16:creationId xmlns:a16="http://schemas.microsoft.com/office/drawing/2014/main" id="{91044873-8BE7-42CD-95E4-25DB66063859}"/>
                  </a:ext>
                </a:extLst>
              </p:cNvPr>
              <p:cNvPicPr/>
              <p:nvPr/>
            </p:nvPicPr>
            <p:blipFill>
              <a:blip r:embed="rId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542031" y="1656588"/>
                <a:ext cx="699515" cy="574547"/>
              </a:xfrm>
              <a:prstGeom prst="rect">
                <a:avLst/>
              </a:prstGeom>
            </p:spPr>
          </p:pic>
        </p:grpSp>
        <p:pic>
          <p:nvPicPr>
            <p:cNvPr id="58" name="object 20">
              <a:extLst>
                <a:ext uri="{FF2B5EF4-FFF2-40B4-BE49-F238E27FC236}">
                  <a16:creationId xmlns:a16="http://schemas.microsoft.com/office/drawing/2014/main" id="{2B104D76-5375-4074-8BD6-0393497B08DC}"/>
                </a:ext>
              </a:extLst>
            </p:cNvPr>
            <p:cNvPicPr/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21436" y="1581911"/>
              <a:ext cx="618743" cy="444995"/>
            </a:xfrm>
            <a:prstGeom prst="rect">
              <a:avLst/>
            </a:prstGeom>
          </p:spPr>
        </p:pic>
        <p:pic>
          <p:nvPicPr>
            <p:cNvPr id="59" name="object 21">
              <a:extLst>
                <a:ext uri="{FF2B5EF4-FFF2-40B4-BE49-F238E27FC236}">
                  <a16:creationId xmlns:a16="http://schemas.microsoft.com/office/drawing/2014/main" id="{82CD4979-D795-4415-A3E6-3694BAF70166}"/>
                </a:ext>
              </a:extLst>
            </p:cNvPr>
            <p:cNvPicPr/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27047" y="1952244"/>
              <a:ext cx="850391" cy="202691"/>
            </a:xfrm>
            <a:prstGeom prst="rect">
              <a:avLst/>
            </a:prstGeom>
          </p:spPr>
        </p:pic>
      </p:grpSp>
      <p:grpSp>
        <p:nvGrpSpPr>
          <p:cNvPr id="86" name="Gruppieren 85">
            <a:extLst>
              <a:ext uri="{FF2B5EF4-FFF2-40B4-BE49-F238E27FC236}">
                <a16:creationId xmlns:a16="http://schemas.microsoft.com/office/drawing/2014/main" id="{4390240F-7981-420A-B28E-CF3FC5013B8C}"/>
              </a:ext>
            </a:extLst>
          </p:cNvPr>
          <p:cNvGrpSpPr>
            <a:grpSpLocks noChangeAspect="1"/>
          </p:cNvGrpSpPr>
          <p:nvPr/>
        </p:nvGrpSpPr>
        <p:grpSpPr>
          <a:xfrm>
            <a:off x="9251811" y="1173351"/>
            <a:ext cx="1787902" cy="1505968"/>
            <a:chOff x="8264730" y="1203625"/>
            <a:chExt cx="2228275" cy="1935902"/>
          </a:xfrm>
        </p:grpSpPr>
        <p:pic>
          <p:nvPicPr>
            <p:cNvPr id="89" name="Grafik 88">
              <a:extLst>
                <a:ext uri="{FF2B5EF4-FFF2-40B4-BE49-F238E27FC236}">
                  <a16:creationId xmlns:a16="http://schemas.microsoft.com/office/drawing/2014/main" id="{A6D70D02-71BD-49D4-A09D-B5546F46B8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264730" y="1203625"/>
              <a:ext cx="514390" cy="742467"/>
            </a:xfrm>
            <a:prstGeom prst="rect">
              <a:avLst/>
            </a:prstGeom>
          </p:spPr>
        </p:pic>
        <p:pic>
          <p:nvPicPr>
            <p:cNvPr id="91" name="Grafik 90">
              <a:extLst>
                <a:ext uri="{FF2B5EF4-FFF2-40B4-BE49-F238E27FC236}">
                  <a16:creationId xmlns:a16="http://schemas.microsoft.com/office/drawing/2014/main" id="{5EBF0C21-4CC7-4DE3-9352-3953A848B9A2}"/>
                </a:ext>
              </a:extLst>
            </p:cNvPr>
            <p:cNvPicPr/>
            <p:nvPr/>
          </p:nvPicPr>
          <p:blipFill rotWithShape="1"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9737096" y="1329206"/>
              <a:ext cx="731656" cy="830997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93" name="Grafik 92" descr="Der Bundesminister der Verteidigung, Boris Pistorius (Mitte), mit SACEUR General Christopher Cavoli (links) und dem Generalinspekteur der Bundeswehr, General Carsten Breuer.&#10;&#10;Foto: Bundeswehr/Steve Eibe">
              <a:extLst>
                <a:ext uri="{FF2B5EF4-FFF2-40B4-BE49-F238E27FC236}">
                  <a16:creationId xmlns:a16="http://schemas.microsoft.com/office/drawing/2014/main" id="{A36F80B7-2985-4F07-A68C-5BAAD194B643}"/>
                </a:ext>
              </a:extLst>
            </p:cNvPr>
            <p:cNvPicPr/>
            <p:nvPr/>
          </p:nvPicPr>
          <p:blipFill rotWithShape="1"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9776954" y="2409182"/>
              <a:ext cx="716051" cy="730345"/>
            </a:xfrm>
            <a:prstGeom prst="rect">
              <a:avLst/>
            </a:prstGeom>
            <a:effectLst>
              <a:softEdge rad="38100"/>
            </a:effectLst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sp>
        <p:nvSpPr>
          <p:cNvPr id="39" name="object 9">
            <a:extLst>
              <a:ext uri="{FF2B5EF4-FFF2-40B4-BE49-F238E27FC236}">
                <a16:creationId xmlns:a16="http://schemas.microsoft.com/office/drawing/2014/main" id="{2798C4ED-B428-486B-BF46-C15A3EC68380}"/>
              </a:ext>
            </a:extLst>
          </p:cNvPr>
          <p:cNvSpPr txBox="1"/>
          <p:nvPr/>
        </p:nvSpPr>
        <p:spPr>
          <a:xfrm>
            <a:off x="3737925" y="4802650"/>
            <a:ext cx="4765691" cy="1271502"/>
          </a:xfrm>
          <a:prstGeom prst="rect">
            <a:avLst/>
          </a:prstGeom>
          <a:solidFill>
            <a:srgbClr val="FFFF00"/>
          </a:solidFill>
          <a:ln w="9144">
            <a:solidFill>
              <a:srgbClr val="000000"/>
            </a:solidFill>
          </a:ln>
        </p:spPr>
        <p:txBody>
          <a:bodyPr vert="horz" wrap="square" lIns="0" tIns="40005" rIns="0" bIns="0" rtlCol="0">
            <a:spAutoFit/>
          </a:bodyPr>
          <a:lstStyle/>
          <a:p>
            <a:pPr marL="85725" marR="399415">
              <a:lnSpc>
                <a:spcPct val="100000"/>
              </a:lnSpc>
              <a:spcBef>
                <a:spcPts val="315"/>
              </a:spcBef>
            </a:pPr>
            <a:r>
              <a:rPr lang="de-DE" sz="1400" b="1" u="sng" dirty="0">
                <a:latin typeface="Arial"/>
                <a:cs typeface="Arial"/>
              </a:rPr>
              <a:t>Neue Aufgaben seit 4/2024:</a:t>
            </a:r>
          </a:p>
          <a:p>
            <a:pPr marL="180975" marR="399415" indent="-95250">
              <a:lnSpc>
                <a:spcPct val="100000"/>
              </a:lnSpc>
              <a:spcBef>
                <a:spcPts val="315"/>
              </a:spcBef>
              <a:buFont typeface="Arial"/>
              <a:buChar char="•"/>
            </a:pPr>
            <a:r>
              <a:rPr lang="de-DE" sz="1400" b="1" dirty="0">
                <a:latin typeface="Arial"/>
                <a:cs typeface="Arial"/>
              </a:rPr>
              <a:t>Legacy</a:t>
            </a:r>
          </a:p>
          <a:p>
            <a:pPr marL="180975" marR="399415" indent="-95250">
              <a:lnSpc>
                <a:spcPct val="100000"/>
              </a:lnSpc>
              <a:spcBef>
                <a:spcPts val="315"/>
              </a:spcBef>
              <a:buFont typeface="Arial"/>
              <a:buChar char="•"/>
            </a:pPr>
            <a:r>
              <a:rPr lang="de-DE" sz="1400" b="1" spc="-10" dirty="0">
                <a:latin typeface="Arial"/>
                <a:cs typeface="Arial"/>
              </a:rPr>
              <a:t>Fachberatungsseminare</a:t>
            </a:r>
          </a:p>
          <a:p>
            <a:pPr marL="180975" marR="399415" indent="-95250">
              <a:lnSpc>
                <a:spcPct val="100000"/>
              </a:lnSpc>
              <a:spcBef>
                <a:spcPts val="315"/>
              </a:spcBef>
              <a:buFont typeface="Arial"/>
              <a:buChar char="•"/>
            </a:pPr>
            <a:r>
              <a:rPr lang="de-DE" sz="1400" b="1" spc="-10" dirty="0">
                <a:latin typeface="Arial"/>
                <a:cs typeface="Arial"/>
              </a:rPr>
              <a:t>Tiergestützte Therapien</a:t>
            </a:r>
          </a:p>
          <a:p>
            <a:pPr marL="180975" marR="399415" indent="-95250">
              <a:lnSpc>
                <a:spcPct val="100000"/>
              </a:lnSpc>
              <a:spcBef>
                <a:spcPts val="315"/>
              </a:spcBef>
              <a:buFont typeface="Arial"/>
              <a:buChar char="•"/>
            </a:pPr>
            <a:r>
              <a:rPr lang="de-DE" sz="1400" b="1" spc="-10" dirty="0">
                <a:latin typeface="Arial"/>
                <a:cs typeface="Arial"/>
              </a:rPr>
              <a:t>Psychische Fitness</a:t>
            </a:r>
            <a:endParaRPr lang="de-DE" sz="1400" spc="-1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646325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B99E17C6-2DE2-448D-AD06-042C0289E16A}" type="slidenum">
              <a:rPr lang="de-DE" smtClean="0"/>
              <a:pPr/>
              <a:t>20</a:t>
            </a:fld>
            <a:endParaRPr lang="de-DE" dirty="0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A1C128F-993A-4D08-9258-6BD8FA12E7C3}" type="datetime1">
              <a:rPr lang="de-DE" smtClean="0"/>
              <a:t>14.01.2026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/>
              <a:t>ÖFFENTLICH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3543860" y="1192619"/>
            <a:ext cx="7320222" cy="46429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200"/>
              </a:spcAft>
              <a:defRPr/>
            </a:pPr>
            <a:r>
              <a:rPr lang="de-DE" sz="1200" b="1" dirty="0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 Psychoedukation: Psychische Folgen moralischer Verletzungen durch Andere / Psychische Folgen moralischer Verletzungen durch eigenes Verhalten </a:t>
            </a:r>
            <a:br>
              <a:rPr lang="de-DE" sz="1200" dirty="0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de-DE" sz="1200" dirty="0">
                <a:solidFill>
                  <a:srgbClr val="7030A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Zorn und psychische Folgen</a:t>
            </a:r>
            <a:br>
              <a:rPr lang="de-DE" sz="1200" dirty="0">
                <a:solidFill>
                  <a:srgbClr val="7030A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de-DE" sz="1200" dirty="0">
                <a:solidFill>
                  <a:srgbClr val="7030A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Schuld und psychische Folgen </a:t>
            </a:r>
            <a:br>
              <a:rPr lang="de-DE" sz="1200" dirty="0">
                <a:solidFill>
                  <a:srgbClr val="7030A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de-DE" sz="1200" dirty="0">
                <a:solidFill>
                  <a:srgbClr val="7030A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Wiedergutmachungs-Bestrebungen als Merkmal von Schuld</a:t>
            </a:r>
            <a:br>
              <a:rPr lang="de-DE" sz="1200" dirty="0">
                <a:solidFill>
                  <a:srgbClr val="7030A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de-DE" sz="1200" dirty="0">
                <a:solidFill>
                  <a:srgbClr val="7030A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Erwartungen an sich selbst</a:t>
            </a:r>
            <a:br>
              <a:rPr lang="de-DE" sz="1200" dirty="0">
                <a:solidFill>
                  <a:srgbClr val="7030A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de-DE" sz="1200" i="1" dirty="0">
                <a:solidFill>
                  <a:srgbClr val="7030A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Der „Innere Trainer“</a:t>
            </a:r>
            <a:br>
              <a:rPr lang="de-DE" sz="1200" dirty="0">
                <a:solidFill>
                  <a:srgbClr val="7030A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de-DE" sz="1200" dirty="0">
                <a:solidFill>
                  <a:srgbClr val="7030A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Intrapersonelle / Interpersonelle Scham</a:t>
            </a:r>
            <a:br>
              <a:rPr lang="de-DE" sz="1200" dirty="0">
                <a:solidFill>
                  <a:srgbClr val="7030A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de-DE" sz="1200" b="1" dirty="0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5. Umgang mit moralischen Verletzungen durch Andere</a:t>
            </a:r>
            <a:br>
              <a:rPr lang="de-DE" sz="1200" dirty="0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de-DE" sz="1200" i="1" dirty="0">
                <a:solidFill>
                  <a:srgbClr val="0070C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Symbol" panose="05050102010706020507" pitchFamily="18" charset="2"/>
              </a:rPr>
              <a:t>Der Täter bleibt durch Zorn in der Psyche präsent, behält seinen Einfluss auf das tägliche Leben; Der Täter „gewinnt doppelt“…</a:t>
            </a:r>
            <a:br>
              <a:rPr lang="de-DE" sz="1200" dirty="0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Symbol" panose="05050102010706020507" pitchFamily="18" charset="2"/>
              </a:rPr>
            </a:br>
            <a:r>
              <a:rPr lang="de-DE" sz="1200" b="1" dirty="0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6. Umgang mit moralischen Verletzungen durch eigenes Verhalten</a:t>
            </a:r>
            <a:br>
              <a:rPr lang="de-DE" sz="1200" b="1" dirty="0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de-DE" sz="1200" dirty="0">
                <a:solidFill>
                  <a:srgbClr val="7030A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Vergebung bei Zorn und Scham</a:t>
            </a:r>
            <a:br>
              <a:rPr lang="de-DE" sz="1200" dirty="0">
                <a:solidFill>
                  <a:srgbClr val="7030A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de-DE" sz="1200" dirty="0">
                <a:solidFill>
                  <a:srgbClr val="7030A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Ablauf von Vergebung</a:t>
            </a:r>
            <a:br>
              <a:rPr lang="de-DE" sz="1200" dirty="0">
                <a:solidFill>
                  <a:srgbClr val="7030A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de-DE" sz="1200" i="1" dirty="0">
                <a:solidFill>
                  <a:srgbClr val="0070C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“Wie man Affen fängt“ </a:t>
            </a:r>
            <a:br>
              <a:rPr lang="de-DE" sz="1200" i="1" dirty="0">
                <a:solidFill>
                  <a:srgbClr val="0070C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de-DE" sz="1200" i="1" dirty="0">
                <a:solidFill>
                  <a:srgbClr val="0070C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Übung "Imaginativer Dialog mit einer moralischen Autorität"</a:t>
            </a:r>
            <a:endParaRPr lang="de-DE" sz="1200" i="1" dirty="0">
              <a:solidFill>
                <a:srgbClr val="0070C0"/>
              </a:solidFill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  <a:defRPr/>
            </a:pPr>
            <a:r>
              <a:rPr lang="de-DE" sz="1200" b="1" dirty="0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Beichte als optionales Element</a:t>
            </a:r>
            <a:endParaRPr lang="de-DE" sz="1200" b="1" dirty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platzhalter 4">
            <a:extLst>
              <a:ext uri="{FF2B5EF4-FFF2-40B4-BE49-F238E27FC236}">
                <a16:creationId xmlns:a16="http://schemas.microsoft.com/office/drawing/2014/main" id="{571EFB60-D2BB-8646-74EA-4B5A6B335F3D}"/>
              </a:ext>
            </a:extLst>
          </p:cNvPr>
          <p:cNvSpPr txBox="1">
            <a:spLocks/>
          </p:cNvSpPr>
          <p:nvPr/>
        </p:nvSpPr>
        <p:spPr>
          <a:xfrm>
            <a:off x="4832216" y="264086"/>
            <a:ext cx="7092306" cy="3463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fontAlgn="ctr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 baseline="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 baseline="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 baseline="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 baseline="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altLang="de-DE" dirty="0"/>
              <a:t>Beispielhafter Aufbau eines therapeutischen Moduls - 2 -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2768EC6A-8743-0C3E-2194-5263BDAF20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099" y="1256721"/>
            <a:ext cx="2152075" cy="3017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0274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/>
          <p:cNvSpPr>
            <a:spLocks noGrp="1"/>
          </p:cNvSpPr>
          <p:nvPr>
            <p:ph type="body" sz="quarter" idx="13"/>
          </p:nvPr>
        </p:nvSpPr>
        <p:spPr>
          <a:xfrm>
            <a:off x="3573624" y="269640"/>
            <a:ext cx="8546841" cy="346375"/>
          </a:xfrm>
        </p:spPr>
        <p:txBody>
          <a:bodyPr/>
          <a:lstStyle/>
          <a:p>
            <a:pPr marL="0" indent="0" algn="l">
              <a:buNone/>
              <a:defRPr/>
            </a:pPr>
            <a:r>
              <a:rPr lang="de-DE" altLang="de-DE" sz="2400" dirty="0">
                <a:solidFill>
                  <a:schemeClr val="tx2">
                    <a:lumMod val="75000"/>
                  </a:schemeClr>
                </a:solidFill>
                <a:ea typeface="MS PGothic" panose="020B0600070205080204" pitchFamily="34" charset="-128"/>
              </a:rPr>
              <a:t>Kontrollierte Studie des PTZ: signifikante Verbesserungen von Scham nach Moraltherapie</a:t>
            </a:r>
            <a:endParaRPr lang="de-DE" altLang="de-DE" sz="2400" i="1" dirty="0">
              <a:solidFill>
                <a:schemeClr val="tx2">
                  <a:lumMod val="75000"/>
                </a:schemeClr>
              </a:solidFill>
              <a:ea typeface="MS PGothic" panose="020B0600070205080204" pitchFamily="34" charset="-128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B99E17C6-2DE2-448D-AD06-042C0289E16A}" type="slidenum">
              <a:rPr lang="de-DE" smtClean="0"/>
              <a:pPr/>
              <a:t>21</a:t>
            </a:fld>
            <a:endParaRPr lang="de-DE" dirty="0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A1C128F-993A-4D08-9258-6BD8FA12E7C3}" type="datetime1">
              <a:rPr lang="de-DE" smtClean="0"/>
              <a:t>14.01.2026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/>
              <a:t>ÖFFENTLICH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15292">
            <a:off x="7578245" y="1847741"/>
            <a:ext cx="3222125" cy="1765992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7" name="Textfeld 3"/>
          <p:cNvSpPr txBox="1">
            <a:spLocks noChangeArrowheads="1"/>
          </p:cNvSpPr>
          <p:nvPr/>
        </p:nvSpPr>
        <p:spPr bwMode="auto">
          <a:xfrm>
            <a:off x="8994710" y="5762828"/>
            <a:ext cx="245903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400" b="1" dirty="0">
                <a:latin typeface="Arial Narrow" panose="020B0606020202030204" pitchFamily="34" charset="0"/>
                <a:ea typeface="MS PGothic" panose="020B0600070205080204" pitchFamily="34" charset="-128"/>
              </a:rPr>
              <a:t>N=85 (IV=45, KG=40)</a:t>
            </a:r>
          </a:p>
          <a:p>
            <a:r>
              <a:rPr lang="de-DE" altLang="de-DE" sz="1400" b="1" dirty="0" err="1">
                <a:latin typeface="Arial Narrow" panose="020B0606020202030204" pitchFamily="34" charset="0"/>
                <a:ea typeface="MS PGothic" panose="020B0600070205080204" pitchFamily="34" charset="-128"/>
              </a:rPr>
              <a:t>Prä</a:t>
            </a:r>
            <a:r>
              <a:rPr lang="de-DE" altLang="de-DE" sz="1400" b="1" dirty="0">
                <a:latin typeface="Arial Narrow" panose="020B0606020202030204" pitchFamily="34" charset="0"/>
                <a:ea typeface="MS PGothic" panose="020B0600070205080204" pitchFamily="34" charset="-128"/>
              </a:rPr>
              <a:t>/post-Vergleich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1C527CBE-DE0F-446C-98A9-539D1375EB0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3231"/>
          <a:stretch/>
        </p:blipFill>
        <p:spPr>
          <a:xfrm>
            <a:off x="923835" y="1672677"/>
            <a:ext cx="5762244" cy="3033488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201EFC3F-6748-4C63-B537-5FD1651ADCA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75767"/>
          <a:stretch/>
        </p:blipFill>
        <p:spPr>
          <a:xfrm>
            <a:off x="923835" y="4895302"/>
            <a:ext cx="5762244" cy="1571755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sp>
        <p:nvSpPr>
          <p:cNvPr id="15" name="Rechteck 14">
            <a:extLst>
              <a:ext uri="{FF2B5EF4-FFF2-40B4-BE49-F238E27FC236}">
                <a16:creationId xmlns:a16="http://schemas.microsoft.com/office/drawing/2014/main" id="{FD6A1847-B666-48BB-9446-566EF02870FF}"/>
              </a:ext>
            </a:extLst>
          </p:cNvPr>
          <p:cNvSpPr/>
          <p:nvPr/>
        </p:nvSpPr>
        <p:spPr>
          <a:xfrm>
            <a:off x="5477069" y="1922106"/>
            <a:ext cx="531845" cy="54117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8869FA39-6AB1-40F4-8BEE-B8865BE3A483}"/>
              </a:ext>
            </a:extLst>
          </p:cNvPr>
          <p:cNvSpPr/>
          <p:nvPr/>
        </p:nvSpPr>
        <p:spPr>
          <a:xfrm>
            <a:off x="5473962" y="5660565"/>
            <a:ext cx="531845" cy="54117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067891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/>
          <p:cNvSpPr>
            <a:spLocks noGrp="1"/>
          </p:cNvSpPr>
          <p:nvPr>
            <p:ph type="body" sz="quarter" idx="13"/>
          </p:nvPr>
        </p:nvSpPr>
        <p:spPr>
          <a:xfrm>
            <a:off x="5028159" y="269640"/>
            <a:ext cx="7092306" cy="346375"/>
          </a:xfrm>
        </p:spPr>
        <p:txBody>
          <a:bodyPr/>
          <a:lstStyle/>
          <a:p>
            <a:pPr marL="0" indent="0" algn="l">
              <a:buNone/>
            </a:pPr>
            <a:r>
              <a:rPr lang="de-DE" altLang="de-DE" sz="2400" dirty="0" err="1">
                <a:latin typeface="Calibri" panose="020F0502020204030204" pitchFamily="34" charset="0"/>
                <a:ea typeface="MS PGothic" panose="020B0600070205080204" pitchFamily="34" charset="-128"/>
              </a:rPr>
              <a:t>Graphic</a:t>
            </a:r>
            <a:r>
              <a:rPr lang="de-DE" altLang="de-DE" sz="2400" dirty="0">
                <a:latin typeface="Calibri" panose="020F0502020204030204" pitchFamily="34" charset="0"/>
                <a:ea typeface="MS PGothic" panose="020B0600070205080204" pitchFamily="34" charset="-128"/>
              </a:rPr>
              <a:t> </a:t>
            </a:r>
            <a:r>
              <a:rPr lang="de-DE" altLang="de-DE" sz="2400" dirty="0" err="1">
                <a:latin typeface="Calibri" panose="020F0502020204030204" pitchFamily="34" charset="0"/>
                <a:ea typeface="MS PGothic" panose="020B0600070205080204" pitchFamily="34" charset="-128"/>
              </a:rPr>
              <a:t>Novel</a:t>
            </a:r>
            <a:r>
              <a:rPr lang="de-DE" altLang="de-DE" sz="2400" dirty="0">
                <a:latin typeface="Calibri" panose="020F0502020204030204" pitchFamily="34" charset="0"/>
                <a:ea typeface="MS PGothic" panose="020B0600070205080204" pitchFamily="34" charset="-128"/>
              </a:rPr>
              <a:t> zur Therapie moralischer </a:t>
            </a:r>
            <a:br>
              <a:rPr lang="de-DE" altLang="de-DE" sz="2400" dirty="0">
                <a:latin typeface="Calibri" panose="020F0502020204030204" pitchFamily="34" charset="0"/>
                <a:ea typeface="MS PGothic" panose="020B0600070205080204" pitchFamily="34" charset="-128"/>
              </a:rPr>
            </a:br>
            <a:r>
              <a:rPr lang="de-DE" altLang="de-DE" sz="2400" dirty="0">
                <a:latin typeface="Calibri" panose="020F0502020204030204" pitchFamily="34" charset="0"/>
                <a:ea typeface="MS PGothic" panose="020B0600070205080204" pitchFamily="34" charset="-128"/>
              </a:rPr>
              <a:t>Verletzungen</a:t>
            </a:r>
            <a:endParaRPr lang="de-DE" altLang="de-DE" sz="14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B99E17C6-2DE2-448D-AD06-042C0289E16A}" type="slidenum">
              <a:rPr lang="de-DE" smtClean="0"/>
              <a:pPr/>
              <a:t>22</a:t>
            </a:fld>
            <a:endParaRPr lang="de-DE" dirty="0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A1C128F-993A-4D08-9258-6BD8FA12E7C3}" type="datetime1">
              <a:rPr lang="de-DE" smtClean="0"/>
              <a:t>14.01.2026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/>
              <a:t>ÖFFENTLICH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008D6110-1197-A29A-788D-EE042DEDD1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502" y="1197372"/>
            <a:ext cx="6149970" cy="364521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B146363F-6F3D-AFFF-CE70-B38F193B24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3631" y="2235748"/>
            <a:ext cx="5478867" cy="423036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9633191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B99E17C6-2DE2-448D-AD06-042C0289E16A}" type="slidenum">
              <a:rPr lang="de-DE" smtClean="0"/>
              <a:pPr/>
              <a:t>23</a:t>
            </a:fld>
            <a:endParaRPr lang="de-DE" dirty="0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A1C128F-993A-4D08-9258-6BD8FA12E7C3}" type="datetime1">
              <a:rPr lang="de-DE" smtClean="0"/>
              <a:t>14.01.2026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/>
              <a:t>ÖFFENTLICH</a:t>
            </a:r>
          </a:p>
        </p:txBody>
      </p:sp>
      <p:sp>
        <p:nvSpPr>
          <p:cNvPr id="9" name="Rechteck 8"/>
          <p:cNvSpPr/>
          <p:nvPr/>
        </p:nvSpPr>
        <p:spPr>
          <a:xfrm>
            <a:off x="1031358" y="1240946"/>
            <a:ext cx="10228521" cy="44504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endParaRPr lang="de-DE" sz="4800" b="1" dirty="0">
              <a:solidFill>
                <a:schemeClr val="tx1">
                  <a:tint val="75000"/>
                </a:schemeClr>
              </a:solidFill>
              <a:latin typeface="Arial Narrow" panose="020B0606020202030204" pitchFamily="34" charset="0"/>
            </a:endParaRPr>
          </a:p>
          <a:p>
            <a:pPr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de-DE" sz="4800" b="1" dirty="0">
                <a:solidFill>
                  <a:schemeClr val="tx1">
                    <a:tint val="75000"/>
                  </a:schemeClr>
                </a:solidFill>
                <a:latin typeface="Arial Narrow" panose="020B0606020202030204" pitchFamily="34" charset="0"/>
              </a:rPr>
              <a:t>Vielen Dank für Ihre Aufmerksamkeit!</a:t>
            </a:r>
          </a:p>
          <a:p>
            <a:pPr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de-DE" sz="2800" b="1" dirty="0">
                <a:solidFill>
                  <a:schemeClr val="tx1">
                    <a:tint val="75000"/>
                  </a:schemeClr>
                </a:solidFill>
                <a:latin typeface="Arial Narrow" panose="020B0606020202030204" pitchFamily="34" charset="0"/>
              </a:rPr>
              <a:t>	</a:t>
            </a:r>
          </a:p>
          <a:p>
            <a:pPr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endParaRPr lang="de-DE" sz="2800" b="1" dirty="0">
              <a:solidFill>
                <a:schemeClr val="tx1">
                  <a:tint val="75000"/>
                </a:schemeClr>
              </a:solidFill>
              <a:latin typeface="Arial Narrow" panose="020B0606020202030204" pitchFamily="34" charset="0"/>
            </a:endParaRPr>
          </a:p>
          <a:p>
            <a:pPr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endParaRPr lang="de-DE" sz="1600" b="1" dirty="0">
              <a:solidFill>
                <a:schemeClr val="tx1">
                  <a:tint val="75000"/>
                </a:schemeClr>
              </a:solidFill>
              <a:latin typeface="Arial Narrow" panose="020B0606020202030204" pitchFamily="34" charset="0"/>
            </a:endParaRPr>
          </a:p>
          <a:p>
            <a:pPr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endParaRPr lang="de-DE" sz="1600" b="1" dirty="0">
              <a:solidFill>
                <a:schemeClr val="tx1">
                  <a:tint val="75000"/>
                </a:schemeClr>
              </a:solidFill>
              <a:latin typeface="Arial Narrow" panose="020B0606020202030204" pitchFamily="34" charset="0"/>
            </a:endParaRPr>
          </a:p>
          <a:p>
            <a:pPr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endParaRPr lang="de-DE" sz="1600" b="1" dirty="0">
              <a:solidFill>
                <a:schemeClr val="tx1">
                  <a:tint val="75000"/>
                </a:schemeClr>
              </a:solidFill>
              <a:latin typeface="Arial Narrow" panose="020B0606020202030204" pitchFamily="34" charset="0"/>
            </a:endParaRPr>
          </a:p>
          <a:p>
            <a:pPr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endParaRPr lang="de-DE" sz="1600" b="1" dirty="0">
              <a:solidFill>
                <a:schemeClr val="tx1">
                  <a:tint val="75000"/>
                </a:schemeClr>
              </a:solidFill>
              <a:latin typeface="Arial Narrow" panose="020B0606020202030204" pitchFamily="34" charset="0"/>
            </a:endParaRPr>
          </a:p>
          <a:p>
            <a:pPr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de-DE" sz="2800" b="1" dirty="0">
                <a:solidFill>
                  <a:schemeClr val="tx1">
                    <a:tint val="75000"/>
                  </a:schemeClr>
                </a:solidFill>
                <a:latin typeface="Arial Narrow" panose="020B0606020202030204" pitchFamily="34" charset="0"/>
              </a:rPr>
              <a:t>				   		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9FA58B61-E813-41DB-8554-DD436760F5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9252" y="3331200"/>
            <a:ext cx="2152075" cy="3017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5987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B99E17C6-2DE2-448D-AD06-042C0289E16A}" type="slidenum">
              <a:rPr lang="de-DE" smtClean="0"/>
              <a:pPr/>
              <a:t>3</a:t>
            </a:fld>
            <a:endParaRPr lang="de-DE" dirty="0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A1C128F-993A-4D08-9258-6BD8FA12E7C3}" type="datetime1">
              <a:rPr lang="de-DE" smtClean="0"/>
              <a:t>14.01.2026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/>
              <a:t>ÖFFENTLICH</a:t>
            </a:r>
          </a:p>
        </p:txBody>
      </p:sp>
      <p:pic>
        <p:nvPicPr>
          <p:cNvPr id="15" name="Grafik 14" descr="Ein Bild, das Person, drinnen, Militär, stehend enthält.&#10;&#10;Automatisch generierte Beschreibu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021626">
            <a:off x="621574" y="1640086"/>
            <a:ext cx="2551518" cy="3401386"/>
          </a:xfrm>
          <a:prstGeom prst="rect">
            <a:avLst/>
          </a:prstGeom>
        </p:spPr>
      </p:pic>
      <p:sp>
        <p:nvSpPr>
          <p:cNvPr id="17" name="Rechteck 16"/>
          <p:cNvSpPr/>
          <p:nvPr/>
        </p:nvSpPr>
        <p:spPr>
          <a:xfrm>
            <a:off x="1208783" y="5430722"/>
            <a:ext cx="7195821" cy="9568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de-DE" altLang="de-DE" sz="2000" b="1" dirty="0">
                <a:solidFill>
                  <a:srgbClr val="FF0000"/>
                </a:solidFill>
                <a:latin typeface="Arial Narrow" panose="020B0606020202030204" pitchFamily="34" charset="0"/>
              </a:rPr>
              <a:t>„The </a:t>
            </a:r>
            <a:r>
              <a:rPr lang="de-DE" altLang="de-DE" sz="2000" b="1" dirty="0" err="1">
                <a:solidFill>
                  <a:srgbClr val="FF0000"/>
                </a:solidFill>
                <a:latin typeface="Arial Narrow" panose="020B0606020202030204" pitchFamily="34" charset="0"/>
              </a:rPr>
              <a:t>profession</a:t>
            </a:r>
            <a:r>
              <a:rPr lang="de-DE" altLang="de-DE" sz="2000" b="1" dirty="0">
                <a:solidFill>
                  <a:srgbClr val="FF0000"/>
                </a:solidFill>
                <a:latin typeface="Arial Narrow" panose="020B0606020202030204" pitchFamily="34" charset="0"/>
              </a:rPr>
              <a:t> </a:t>
            </a:r>
            <a:r>
              <a:rPr lang="de-DE" altLang="de-DE" sz="2000" b="1" dirty="0" err="1">
                <a:solidFill>
                  <a:srgbClr val="FF0000"/>
                </a:solidFill>
                <a:latin typeface="Arial Narrow" panose="020B0606020202030204" pitchFamily="34" charset="0"/>
              </a:rPr>
              <a:t>of</a:t>
            </a:r>
            <a:r>
              <a:rPr lang="de-DE" altLang="de-DE" sz="2000" b="1" dirty="0">
                <a:solidFill>
                  <a:srgbClr val="FF0000"/>
                </a:solidFill>
                <a:latin typeface="Arial Narrow" panose="020B0606020202030204" pitchFamily="34" charset="0"/>
              </a:rPr>
              <a:t> </a:t>
            </a:r>
            <a:r>
              <a:rPr lang="de-DE" altLang="de-DE" sz="2000" b="1" dirty="0" err="1">
                <a:solidFill>
                  <a:srgbClr val="FF0000"/>
                </a:solidFill>
                <a:latin typeface="Arial Narrow" panose="020B0606020202030204" pitchFamily="34" charset="0"/>
              </a:rPr>
              <a:t>arms</a:t>
            </a:r>
            <a:r>
              <a:rPr lang="de-DE" altLang="de-DE" sz="2000" b="1" dirty="0">
                <a:solidFill>
                  <a:srgbClr val="FF0000"/>
                </a:solidFill>
                <a:latin typeface="Arial Narrow" panose="020B0606020202030204" pitchFamily="34" charset="0"/>
              </a:rPr>
              <a:t> </a:t>
            </a:r>
            <a:r>
              <a:rPr lang="de-DE" altLang="de-DE" sz="2000" b="1" dirty="0" err="1">
                <a:solidFill>
                  <a:srgbClr val="FF0000"/>
                </a:solidFill>
                <a:latin typeface="Arial Narrow" panose="020B0606020202030204" pitchFamily="34" charset="0"/>
              </a:rPr>
              <a:t>is</a:t>
            </a:r>
            <a:r>
              <a:rPr lang="de-DE" altLang="de-DE" sz="2000" b="1" dirty="0">
                <a:solidFill>
                  <a:srgbClr val="FF0000"/>
                </a:solidFill>
                <a:latin typeface="Arial Narrow" panose="020B0606020202030204" pitchFamily="34" charset="0"/>
              </a:rPr>
              <a:t> </a:t>
            </a:r>
            <a:r>
              <a:rPr lang="de-DE" altLang="de-DE" sz="2000" b="1" dirty="0" err="1">
                <a:solidFill>
                  <a:srgbClr val="FF0000"/>
                </a:solidFill>
                <a:latin typeface="Arial Narrow" panose="020B0606020202030204" pitchFamily="34" charset="0"/>
              </a:rPr>
              <a:t>fundamentally</a:t>
            </a:r>
            <a:r>
              <a:rPr lang="de-DE" altLang="de-DE" sz="2000" b="1" dirty="0">
                <a:solidFill>
                  <a:srgbClr val="FF0000"/>
                </a:solidFill>
                <a:latin typeface="Arial Narrow" panose="020B0606020202030204" pitchFamily="34" charset="0"/>
              </a:rPr>
              <a:t> </a:t>
            </a:r>
            <a:r>
              <a:rPr lang="de-DE" altLang="de-DE" sz="2000" b="1" dirty="0" err="1">
                <a:solidFill>
                  <a:srgbClr val="FF0000"/>
                </a:solidFill>
                <a:latin typeface="Arial Narrow" panose="020B0606020202030204" pitchFamily="34" charset="0"/>
              </a:rPr>
              <a:t>moral</a:t>
            </a:r>
            <a:r>
              <a:rPr lang="de-DE" altLang="de-DE" sz="2000" b="1" dirty="0">
                <a:solidFill>
                  <a:srgbClr val="FF0000"/>
                </a:solidFill>
                <a:latin typeface="Arial Narrow" panose="020B0606020202030204" pitchFamily="34" charset="0"/>
              </a:rPr>
              <a:t> in </a:t>
            </a:r>
            <a:r>
              <a:rPr lang="de-DE" altLang="de-DE" sz="2000" b="1" dirty="0" err="1">
                <a:solidFill>
                  <a:srgbClr val="FF0000"/>
                </a:solidFill>
                <a:latin typeface="Arial Narrow" panose="020B0606020202030204" pitchFamily="34" charset="0"/>
              </a:rPr>
              <a:t>nature</a:t>
            </a:r>
            <a:r>
              <a:rPr lang="de-DE" altLang="de-DE" sz="2000" b="1" dirty="0">
                <a:solidFill>
                  <a:srgbClr val="FF0000"/>
                </a:solidFill>
                <a:latin typeface="Arial Narrow" panose="020B0606020202030204" pitchFamily="34" charset="0"/>
              </a:rPr>
              <a:t>.“</a:t>
            </a:r>
          </a:p>
          <a:p>
            <a:pPr algn="r">
              <a:lnSpc>
                <a:spcPct val="150000"/>
              </a:lnSpc>
              <a:defRPr/>
            </a:pPr>
            <a:r>
              <a:rPr lang="de-DE" altLang="de-DE" sz="2000" b="1" dirty="0">
                <a:solidFill>
                  <a:srgbClr val="FF0000"/>
                </a:solidFill>
                <a:latin typeface="Arial Narrow" panose="020B0606020202030204" pitchFamily="34" charset="0"/>
              </a:rPr>
              <a:t>(Thompson / </a:t>
            </a:r>
            <a:r>
              <a:rPr lang="de-DE" altLang="de-DE" sz="2000" b="1" dirty="0" err="1">
                <a:solidFill>
                  <a:srgbClr val="FF0000"/>
                </a:solidFill>
                <a:latin typeface="Arial Narrow" panose="020B0606020202030204" pitchFamily="34" charset="0"/>
              </a:rPr>
              <a:t>Jetly</a:t>
            </a:r>
            <a:r>
              <a:rPr lang="de-DE" altLang="de-DE" sz="2000" b="1" dirty="0">
                <a:solidFill>
                  <a:srgbClr val="FF0000"/>
                </a:solidFill>
                <a:latin typeface="Arial Narrow" panose="020B0606020202030204" pitchFamily="34" charset="0"/>
              </a:rPr>
              <a:t>, 2014)</a:t>
            </a:r>
            <a:endParaRPr lang="de-DE" altLang="de-DE" sz="2000" b="1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861" y="1226647"/>
            <a:ext cx="4807265" cy="2705179"/>
          </a:xfrm>
          <a:prstGeom prst="rect">
            <a:avLst/>
          </a:prstGeom>
        </p:spPr>
      </p:pic>
      <p:pic>
        <p:nvPicPr>
          <p:cNvPr id="6" name="Grafik 3" descr="Ein Bild, das draußen, Baum, Person, Mann enthält.&#10;&#10;Automatisch generierte Beschreibung">
            <a:extLst>
              <a:ext uri="{FF2B5EF4-FFF2-40B4-BE49-F238E27FC236}">
                <a16:creationId xmlns:a16="http://schemas.microsoft.com/office/drawing/2014/main" id="{AC53EAD8-6161-E32D-935B-1D4B651DB3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07152">
            <a:off x="7210251" y="2807987"/>
            <a:ext cx="4346999" cy="2442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24461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2733" y="3232906"/>
            <a:ext cx="2803525" cy="189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B99E17C6-2DE2-448D-AD06-042C0289E16A}" type="slidenum">
              <a:rPr lang="de-DE" smtClean="0"/>
              <a:pPr/>
              <a:t>4</a:t>
            </a:fld>
            <a:endParaRPr lang="de-DE" dirty="0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5028159" y="269640"/>
            <a:ext cx="7092306" cy="346375"/>
          </a:xfrm>
        </p:spPr>
        <p:txBody>
          <a:bodyPr>
            <a:noAutofit/>
          </a:bodyPr>
          <a:lstStyle/>
          <a:p>
            <a:pPr marL="0" indent="0" algn="l">
              <a:buNone/>
            </a:pPr>
            <a:r>
              <a:rPr lang="de-DE" altLang="de-DE" sz="2000" kern="0" dirty="0"/>
              <a:t>Schutz- und Risikofaktoren psychischer </a:t>
            </a:r>
          </a:p>
          <a:p>
            <a:pPr marL="0" indent="0" algn="l">
              <a:buNone/>
            </a:pPr>
            <a:r>
              <a:rPr lang="de-DE" altLang="de-DE" sz="2000" kern="0" dirty="0"/>
              <a:t>Erkrankungen nach belastenden Situationen</a:t>
            </a:r>
          </a:p>
        </p:txBody>
      </p:sp>
      <p:sp>
        <p:nvSpPr>
          <p:cNvPr id="14" name="Rechteck 1"/>
          <p:cNvSpPr>
            <a:spLocks noChangeArrowheads="1"/>
          </p:cNvSpPr>
          <p:nvPr/>
        </p:nvSpPr>
        <p:spPr bwMode="auto">
          <a:xfrm>
            <a:off x="8337003" y="1175342"/>
            <a:ext cx="2609129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de-DE" altLang="de-DE" sz="1400" dirty="0">
                <a:latin typeface="Arial Narrow" panose="020B0606020202030204" pitchFamily="34" charset="0"/>
              </a:rPr>
              <a:t>Gayle: The Oxford Handbook </a:t>
            </a:r>
            <a:r>
              <a:rPr lang="de-DE" altLang="de-DE" sz="1400" dirty="0" err="1">
                <a:latin typeface="Arial Narrow" panose="020B0606020202030204" pitchFamily="34" charset="0"/>
              </a:rPr>
              <a:t>of</a:t>
            </a:r>
            <a:r>
              <a:rPr lang="de-DE" altLang="de-DE" sz="1400" dirty="0">
                <a:latin typeface="Arial Narrow" panose="020B0606020202030204" pitchFamily="34" charset="0"/>
              </a:rPr>
              <a:t> </a:t>
            </a:r>
            <a:r>
              <a:rPr lang="de-DE" altLang="de-DE" sz="1400" dirty="0" err="1">
                <a:latin typeface="Arial Narrow" panose="020B0606020202030204" pitchFamily="34" charset="0"/>
              </a:rPr>
              <a:t>Traumatic</a:t>
            </a:r>
            <a:r>
              <a:rPr lang="de-DE" altLang="de-DE" sz="1400" dirty="0">
                <a:latin typeface="Arial Narrow" panose="020B0606020202030204" pitchFamily="34" charset="0"/>
              </a:rPr>
              <a:t> Stress </a:t>
            </a:r>
            <a:r>
              <a:rPr lang="de-DE" altLang="de-DE" sz="1400" dirty="0" err="1">
                <a:latin typeface="Arial Narrow" panose="020B0606020202030204" pitchFamily="34" charset="0"/>
              </a:rPr>
              <a:t>Disorders</a:t>
            </a:r>
            <a:r>
              <a:rPr lang="de-DE" altLang="de-DE" sz="1400" dirty="0">
                <a:latin typeface="Arial Narrow" panose="020B0606020202030204" pitchFamily="34" charset="0"/>
              </a:rPr>
              <a:t>, 2012</a:t>
            </a:r>
          </a:p>
        </p:txBody>
      </p:sp>
      <p:sp>
        <p:nvSpPr>
          <p:cNvPr id="15" name="Textfeld 2"/>
          <p:cNvSpPr txBox="1">
            <a:spLocks noChangeArrowheads="1"/>
          </p:cNvSpPr>
          <p:nvPr/>
        </p:nvSpPr>
        <p:spPr bwMode="auto">
          <a:xfrm>
            <a:off x="6120805" y="2378522"/>
            <a:ext cx="3689206" cy="16004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de-DE" altLang="de-DE" sz="1400" b="1" dirty="0">
                <a:solidFill>
                  <a:srgbClr val="FF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Charakteristika der traumatischen Situation</a:t>
            </a:r>
          </a:p>
          <a:p>
            <a:pPr eaLnBrk="1" hangingPunct="1">
              <a:defRPr/>
            </a:pPr>
            <a:r>
              <a:rPr lang="de-DE" altLang="de-DE" sz="1400" b="1" dirty="0"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Art, Schwere, Dauer der traumatischen Situation</a:t>
            </a:r>
          </a:p>
          <a:p>
            <a:pPr eaLnBrk="1" hangingPunct="1">
              <a:defRPr/>
            </a:pPr>
            <a:r>
              <a:rPr lang="de-DE" altLang="de-DE" sz="1400" b="1" dirty="0"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Bedrohungserleben</a:t>
            </a:r>
          </a:p>
          <a:p>
            <a:pPr eaLnBrk="1" hangingPunct="1">
              <a:defRPr/>
            </a:pPr>
            <a:r>
              <a:rPr lang="de-DE" altLang="de-DE" sz="1400" b="1" dirty="0" err="1"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Peritraumatische</a:t>
            </a:r>
            <a:r>
              <a:rPr lang="de-DE" altLang="de-DE" sz="1400" b="1" dirty="0"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Dissoziation</a:t>
            </a:r>
          </a:p>
          <a:p>
            <a:pPr eaLnBrk="1" hangingPunct="1">
              <a:defRPr/>
            </a:pPr>
            <a:r>
              <a:rPr lang="de-DE" altLang="de-DE" sz="1400" b="1" dirty="0"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Schuld und Scham</a:t>
            </a:r>
          </a:p>
          <a:p>
            <a:pPr eaLnBrk="1" hangingPunct="1">
              <a:defRPr/>
            </a:pPr>
            <a:r>
              <a:rPr lang="de-DE" altLang="de-DE" sz="1400" b="1" dirty="0"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Coping Stil: Approach Coping (Informationen sammeln, managen protektiv)</a:t>
            </a:r>
          </a:p>
        </p:txBody>
      </p:sp>
      <p:grpSp>
        <p:nvGrpSpPr>
          <p:cNvPr id="17" name="Gruppieren 4"/>
          <p:cNvGrpSpPr>
            <a:grpSpLocks/>
          </p:cNvGrpSpPr>
          <p:nvPr/>
        </p:nvGrpSpPr>
        <p:grpSpPr bwMode="auto">
          <a:xfrm>
            <a:off x="4002911" y="953789"/>
            <a:ext cx="2239950" cy="1201896"/>
            <a:chOff x="2627784" y="830273"/>
            <a:chExt cx="2674094" cy="1302583"/>
          </a:xfrm>
        </p:grpSpPr>
        <p:pic>
          <p:nvPicPr>
            <p:cNvPr id="18" name="Grafik 9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27784" y="830273"/>
              <a:ext cx="2674094" cy="1302583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feld 7"/>
            <p:cNvSpPr txBox="1">
              <a:spLocks noChangeArrowheads="1"/>
            </p:cNvSpPr>
            <p:nvPr/>
          </p:nvSpPr>
          <p:spPr bwMode="auto">
            <a:xfrm>
              <a:off x="2793772" y="830273"/>
              <a:ext cx="2342117" cy="6767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de-DE" altLang="de-DE" sz="900" b="1">
                  <a:solidFill>
                    <a:srgbClr val="000000"/>
                  </a:solidFill>
                  <a:ea typeface="MS PGothic" panose="020B0600070205080204" pitchFamily="34" charset="-128"/>
                  <a:cs typeface="Arial" panose="020B0604020202020204" pitchFamily="34" charset="0"/>
                </a:rPr>
                <a:t>Lebensbedrohliche Ereignisse </a:t>
              </a:r>
            </a:p>
            <a:p>
              <a:pPr algn="ctr" eaLnBrk="1" hangingPunct="1"/>
              <a:r>
                <a:rPr lang="de-DE" altLang="de-DE" sz="900" b="1">
                  <a:solidFill>
                    <a:srgbClr val="000000"/>
                  </a:solidFill>
                  <a:ea typeface="MS PGothic" panose="020B0600070205080204" pitchFamily="34" charset="-128"/>
                  <a:cs typeface="Arial" panose="020B0604020202020204" pitchFamily="34" charset="0"/>
                </a:rPr>
                <a:t>(z.B. Auslandseinsatz)</a:t>
              </a:r>
            </a:p>
          </p:txBody>
        </p:sp>
      </p:grp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1418" y="2171068"/>
            <a:ext cx="622936" cy="11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feld 1"/>
          <p:cNvSpPr txBox="1">
            <a:spLocks noChangeArrowheads="1"/>
          </p:cNvSpPr>
          <p:nvPr/>
        </p:nvSpPr>
        <p:spPr bwMode="auto">
          <a:xfrm>
            <a:off x="2033596" y="4878948"/>
            <a:ext cx="6178579" cy="138499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de-DE" altLang="de-DE" sz="1400" b="1" dirty="0">
                <a:solidFill>
                  <a:srgbClr val="FF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Prätraumatische Faktoren</a:t>
            </a:r>
          </a:p>
          <a:p>
            <a:pPr eaLnBrk="1" hangingPunct="1">
              <a:defRPr/>
            </a:pPr>
            <a:r>
              <a:rPr lang="de-DE" altLang="de-DE" sz="1400" b="1" dirty="0"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Geschlecht, Alter, Bildung/Intelligenz</a:t>
            </a:r>
          </a:p>
          <a:p>
            <a:pPr eaLnBrk="1" hangingPunct="1">
              <a:defRPr/>
            </a:pPr>
            <a:r>
              <a:rPr lang="de-DE" altLang="de-DE" sz="1400" b="1" dirty="0"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Frühere traumatische Erfahrungen / biographische Belastungen</a:t>
            </a:r>
          </a:p>
          <a:p>
            <a:pPr eaLnBrk="1" hangingPunct="1">
              <a:defRPr/>
            </a:pPr>
            <a:r>
              <a:rPr lang="de-DE" altLang="de-DE" sz="1400" b="1" dirty="0"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Psychische Vorerkrankungen (Angst-/Affektive Störungen)</a:t>
            </a:r>
          </a:p>
          <a:p>
            <a:pPr eaLnBrk="1" hangingPunct="1">
              <a:defRPr/>
            </a:pPr>
            <a:r>
              <a:rPr lang="de-DE" altLang="de-DE" sz="1400" b="1" dirty="0"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Persönlichkeit: Extraversion, Hohes Selbstwertgefühl, </a:t>
            </a:r>
            <a:r>
              <a:rPr lang="de-DE" altLang="de-DE" sz="1400" b="1" dirty="0" err="1"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Hardiness</a:t>
            </a:r>
            <a:r>
              <a:rPr lang="de-DE" altLang="de-DE" sz="1400" b="1" dirty="0"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, Flexibilität, Humor / Optimismus, Affektregulation, Religiosität, Wertorientierungen</a:t>
            </a:r>
          </a:p>
        </p:txBody>
      </p:sp>
      <p:sp>
        <p:nvSpPr>
          <p:cNvPr id="24" name="Textfeld 13"/>
          <p:cNvSpPr txBox="1">
            <a:spLocks noChangeArrowheads="1"/>
          </p:cNvSpPr>
          <p:nvPr/>
        </p:nvSpPr>
        <p:spPr bwMode="auto">
          <a:xfrm>
            <a:off x="9810011" y="4666449"/>
            <a:ext cx="183231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de-DE" altLang="de-DE" sz="1600" b="1" dirty="0">
                <a:solidFill>
                  <a:srgbClr val="0070C0"/>
                </a:solidFill>
                <a:latin typeface="Arial Narrow" panose="020B0606020202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Faktoren, die einen Bezug zu Werten und Moral haben</a:t>
            </a:r>
            <a:endParaRPr lang="de-DE" altLang="de-DE" sz="1600" dirty="0">
              <a:solidFill>
                <a:srgbClr val="0070C0"/>
              </a:solidFill>
              <a:latin typeface="Arial Narrow" panose="020B060602020203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25" name="Textfeld 17"/>
          <p:cNvSpPr txBox="1">
            <a:spLocks noChangeArrowheads="1"/>
          </p:cNvSpPr>
          <p:nvPr/>
        </p:nvSpPr>
        <p:spPr bwMode="auto">
          <a:xfrm>
            <a:off x="2033596" y="2677674"/>
            <a:ext cx="2136775" cy="73866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de-DE" altLang="de-DE" sz="1400" b="1" dirty="0">
                <a:solidFill>
                  <a:srgbClr val="FF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Posttraumatische Faktoren</a:t>
            </a:r>
          </a:p>
          <a:p>
            <a:pPr eaLnBrk="1" hangingPunct="1">
              <a:defRPr/>
            </a:pPr>
            <a:r>
              <a:rPr lang="de-DE" altLang="de-DE" sz="1400" b="1" dirty="0">
                <a:latin typeface="Arial Narrow" panose="020B0606020202030204" pitchFamily="34" charset="0"/>
                <a:cs typeface="Arial" panose="020B0604020202020204" pitchFamily="34" charset="0"/>
              </a:rPr>
              <a:t>Soziale Unterstützung</a:t>
            </a:r>
          </a:p>
          <a:p>
            <a:pPr eaLnBrk="1" hangingPunct="1">
              <a:defRPr/>
            </a:pPr>
            <a:r>
              <a:rPr lang="de-DE" altLang="de-DE" sz="1400" b="1" dirty="0" err="1">
                <a:latin typeface="Arial Narrow" panose="020B0606020202030204" pitchFamily="34" charset="0"/>
                <a:cs typeface="Arial" panose="020B0604020202020204" pitchFamily="34" charset="0"/>
              </a:rPr>
              <a:t>Posttraumatic</a:t>
            </a:r>
            <a:r>
              <a:rPr lang="de-DE" altLang="de-DE" sz="1400" b="1" dirty="0">
                <a:latin typeface="Arial Narrow" panose="020B0606020202030204" pitchFamily="34" charset="0"/>
                <a:cs typeface="Arial" panose="020B0604020202020204" pitchFamily="34" charset="0"/>
              </a:rPr>
              <a:t> Growth</a:t>
            </a:r>
          </a:p>
        </p:txBody>
      </p:sp>
      <p:sp>
        <p:nvSpPr>
          <p:cNvPr id="16" name="Pfeil nach unten 15"/>
          <p:cNvSpPr/>
          <p:nvPr/>
        </p:nvSpPr>
        <p:spPr>
          <a:xfrm rot="3801980">
            <a:off x="8430980" y="4801780"/>
            <a:ext cx="855437" cy="1656293"/>
          </a:xfrm>
          <a:prstGeom prst="downArrow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100000">
                <a:srgbClr val="C3CFC6"/>
              </a:gs>
              <a:gs pos="100000">
                <a:schemeClr val="accent1">
                  <a:lumMod val="99000"/>
                  <a:satMod val="120000"/>
                  <a:shade val="78000"/>
                </a:schemeClr>
              </a:gs>
            </a:gsLst>
            <a:lin ang="5400000" scaled="0"/>
          </a:gra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sz="975" dirty="0"/>
          </a:p>
        </p:txBody>
      </p:sp>
      <p:sp>
        <p:nvSpPr>
          <p:cNvPr id="20" name="Pfeil nach unten 15">
            <a:extLst>
              <a:ext uri="{FF2B5EF4-FFF2-40B4-BE49-F238E27FC236}">
                <a16:creationId xmlns:a16="http://schemas.microsoft.com/office/drawing/2014/main" id="{E46922EE-7ADC-4F0B-81B4-E3A857D1B0B1}"/>
              </a:ext>
            </a:extLst>
          </p:cNvPr>
          <p:cNvSpPr/>
          <p:nvPr/>
        </p:nvSpPr>
        <p:spPr>
          <a:xfrm rot="7874825">
            <a:off x="8581736" y="3481545"/>
            <a:ext cx="855437" cy="1656293"/>
          </a:xfrm>
          <a:prstGeom prst="downArrow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100000">
                <a:srgbClr val="C3CFC6"/>
              </a:gs>
              <a:gs pos="100000">
                <a:schemeClr val="accent1">
                  <a:lumMod val="99000"/>
                  <a:satMod val="120000"/>
                  <a:shade val="78000"/>
                </a:schemeClr>
              </a:gs>
            </a:gsLst>
            <a:lin ang="5400000" scaled="0"/>
          </a:gra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sz="975" dirty="0"/>
          </a:p>
        </p:txBody>
      </p:sp>
    </p:spTree>
    <p:extLst>
      <p:ext uri="{BB962C8B-B14F-4D97-AF65-F5344CB8AC3E}">
        <p14:creationId xmlns:p14="http://schemas.microsoft.com/office/powerpoint/2010/main" val="35591025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/>
          <p:cNvSpPr>
            <a:spLocks noGrp="1"/>
          </p:cNvSpPr>
          <p:nvPr>
            <p:ph type="body" sz="quarter" idx="13"/>
          </p:nvPr>
        </p:nvSpPr>
        <p:spPr>
          <a:xfrm>
            <a:off x="5028159" y="269635"/>
            <a:ext cx="7092306" cy="346375"/>
          </a:xfrm>
        </p:spPr>
        <p:txBody>
          <a:bodyPr/>
          <a:lstStyle/>
          <a:p>
            <a:pPr marL="0" indent="0" algn="l" defTabSz="711200">
              <a:buNone/>
            </a:pPr>
            <a:r>
              <a:rPr lang="de-DE" altLang="de-DE" sz="2400" dirty="0"/>
              <a:t>Werte, Spiritualität und ihr Einfluss auf psychische Gesundheit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B99E17C6-2DE2-448D-AD06-042C0289E16A}" type="slidenum">
              <a:rPr lang="de-DE" smtClean="0"/>
              <a:pPr/>
              <a:t>5</a:t>
            </a:fld>
            <a:endParaRPr lang="de-DE" dirty="0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A1C128F-993A-4D08-9258-6BD8FA12E7C3}" type="datetime1">
              <a:rPr lang="de-DE" smtClean="0"/>
              <a:t>14.01.2026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/>
              <a:t>ÖFFENTLICH</a:t>
            </a:r>
          </a:p>
        </p:txBody>
      </p:sp>
      <p:grpSp>
        <p:nvGrpSpPr>
          <p:cNvPr id="8" name="Gruppieren 31"/>
          <p:cNvGrpSpPr>
            <a:grpSpLocks/>
          </p:cNvGrpSpPr>
          <p:nvPr/>
        </p:nvGrpSpPr>
        <p:grpSpPr bwMode="auto">
          <a:xfrm>
            <a:off x="3350030" y="1566644"/>
            <a:ext cx="5170515" cy="4162921"/>
            <a:chOff x="892688" y="975174"/>
            <a:chExt cx="6893212" cy="5550131"/>
          </a:xfrm>
        </p:grpSpPr>
        <p:cxnSp>
          <p:nvCxnSpPr>
            <p:cNvPr id="9" name="Gerade Verbindung mit Pfeil 8"/>
            <p:cNvCxnSpPr>
              <a:stCxn id="10" idx="2"/>
              <a:endCxn id="18" idx="0"/>
            </p:cNvCxnSpPr>
            <p:nvPr/>
          </p:nvCxnSpPr>
          <p:spPr>
            <a:xfrm>
              <a:off x="4379430" y="1385512"/>
              <a:ext cx="9000" cy="4132338"/>
            </a:xfrm>
            <a:prstGeom prst="straightConnector1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feld 1"/>
            <p:cNvSpPr txBox="1">
              <a:spLocks noChangeArrowheads="1"/>
            </p:cNvSpPr>
            <p:nvPr/>
          </p:nvSpPr>
          <p:spPr bwMode="auto">
            <a:xfrm>
              <a:off x="2606391" y="975174"/>
              <a:ext cx="3546077" cy="41033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de-DE" altLang="de-DE" sz="1400" b="1" dirty="0">
                  <a:solidFill>
                    <a:srgbClr val="FF0000"/>
                  </a:solidFill>
                  <a:latin typeface="Arial Narrow" panose="020B0606020202030204" pitchFamily="34" charset="0"/>
                </a:rPr>
                <a:t>Traumatische Situation</a:t>
              </a:r>
            </a:p>
          </p:txBody>
        </p:sp>
        <p:sp>
          <p:nvSpPr>
            <p:cNvPr id="11" name="Textfeld 17"/>
            <p:cNvSpPr txBox="1">
              <a:spLocks noChangeArrowheads="1"/>
            </p:cNvSpPr>
            <p:nvPr/>
          </p:nvSpPr>
          <p:spPr bwMode="auto">
            <a:xfrm>
              <a:off x="5413323" y="2227030"/>
              <a:ext cx="2372577" cy="36941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de-DE" altLang="de-DE" sz="1200" b="1" dirty="0">
                  <a:ea typeface="MS PGothic" panose="020B0600070205080204" pitchFamily="34" charset="-128"/>
                </a:rPr>
                <a:t>Moral </a:t>
              </a:r>
              <a:r>
                <a:rPr lang="de-DE" altLang="de-DE" sz="1200" b="1" dirty="0" err="1">
                  <a:ea typeface="MS PGothic" panose="020B0600070205080204" pitchFamily="34" charset="-128"/>
                </a:rPr>
                <a:t>Injury</a:t>
              </a:r>
              <a:endParaRPr lang="de-DE" altLang="de-DE" sz="1200" b="1" dirty="0">
                <a:ea typeface="MS PGothic" panose="020B0600070205080204" pitchFamily="34" charset="-128"/>
              </a:endParaRPr>
            </a:p>
          </p:txBody>
        </p:sp>
        <p:cxnSp>
          <p:nvCxnSpPr>
            <p:cNvPr id="12" name="Gerade Verbindung mit Pfeil 11"/>
            <p:cNvCxnSpPr>
              <a:endCxn id="11" idx="1"/>
            </p:cNvCxnSpPr>
            <p:nvPr/>
          </p:nvCxnSpPr>
          <p:spPr bwMode="auto">
            <a:xfrm flipV="1">
              <a:off x="4356147" y="2411736"/>
              <a:ext cx="1057176" cy="4206"/>
            </a:xfrm>
            <a:prstGeom prst="straightConnector1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feld 17"/>
            <p:cNvSpPr txBox="1">
              <a:spLocks noChangeArrowheads="1"/>
            </p:cNvSpPr>
            <p:nvPr/>
          </p:nvSpPr>
          <p:spPr bwMode="auto">
            <a:xfrm>
              <a:off x="892688" y="5034443"/>
              <a:ext cx="2383005" cy="41033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de-DE" altLang="de-DE" sz="1400" b="1" dirty="0">
                  <a:latin typeface="Arial Narrow" panose="020B0606020202030204" pitchFamily="34" charset="0"/>
                  <a:ea typeface="MS PGothic" panose="020B0600070205080204" pitchFamily="34" charset="-128"/>
                </a:rPr>
                <a:t>Wertorientierungen</a:t>
              </a:r>
              <a:endParaRPr lang="de-DE" altLang="de-DE" sz="1200" b="1" dirty="0">
                <a:latin typeface="Arial Narrow" panose="020B060602020203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14" name="Textfeld 17"/>
            <p:cNvSpPr txBox="1">
              <a:spLocks noChangeArrowheads="1"/>
            </p:cNvSpPr>
            <p:nvPr/>
          </p:nvSpPr>
          <p:spPr bwMode="auto">
            <a:xfrm>
              <a:off x="892688" y="3780201"/>
              <a:ext cx="2381971" cy="41033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de-DE" altLang="de-DE" sz="1400" b="1" dirty="0" err="1">
                  <a:latin typeface="Arial Narrow" panose="020B0606020202030204" pitchFamily="34" charset="0"/>
                </a:rPr>
                <a:t>Posttraumatic</a:t>
              </a:r>
              <a:r>
                <a:rPr lang="de-DE" altLang="de-DE" sz="1200" b="1" dirty="0"/>
                <a:t> Growth</a:t>
              </a:r>
              <a:endParaRPr lang="de-DE" altLang="de-DE" sz="1013" b="1" dirty="0"/>
            </a:p>
          </p:txBody>
        </p:sp>
        <p:cxnSp>
          <p:nvCxnSpPr>
            <p:cNvPr id="15" name="Gerade Verbindung mit Pfeil 14"/>
            <p:cNvCxnSpPr/>
            <p:nvPr/>
          </p:nvCxnSpPr>
          <p:spPr bwMode="auto">
            <a:xfrm>
              <a:off x="4372541" y="5242280"/>
              <a:ext cx="1050782" cy="4722"/>
            </a:xfrm>
            <a:prstGeom prst="straightConnector1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 Verbindung mit Pfeil 15"/>
            <p:cNvCxnSpPr>
              <a:stCxn id="13" idx="3"/>
            </p:cNvCxnSpPr>
            <p:nvPr/>
          </p:nvCxnSpPr>
          <p:spPr bwMode="auto">
            <a:xfrm>
              <a:off x="3275693" y="5239613"/>
              <a:ext cx="1112738" cy="2668"/>
            </a:xfrm>
            <a:prstGeom prst="straightConnector1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Nach unten gekrümmter Pfeil 16"/>
            <p:cNvSpPr/>
            <p:nvPr/>
          </p:nvSpPr>
          <p:spPr>
            <a:xfrm rot="10800000">
              <a:off x="3634450" y="6002528"/>
              <a:ext cx="1369322" cy="522777"/>
            </a:xfrm>
            <a:prstGeom prst="curvedDownArrow">
              <a:avLst>
                <a:gd name="adj1" fmla="val 25000"/>
                <a:gd name="adj2" fmla="val 83125"/>
                <a:gd name="adj3" fmla="val 25000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013">
                <a:solidFill>
                  <a:schemeClr val="tx1"/>
                </a:solidFill>
              </a:endParaRPr>
            </a:p>
          </p:txBody>
        </p:sp>
        <p:sp>
          <p:nvSpPr>
            <p:cNvPr id="18" name="Nach unten gekrümmter Pfeil 17"/>
            <p:cNvSpPr/>
            <p:nvPr/>
          </p:nvSpPr>
          <p:spPr>
            <a:xfrm>
              <a:off x="3780483" y="5517850"/>
              <a:ext cx="1367206" cy="520660"/>
            </a:xfrm>
            <a:prstGeom prst="curvedDownArrow">
              <a:avLst>
                <a:gd name="adj1" fmla="val 25000"/>
                <a:gd name="adj2" fmla="val 83125"/>
                <a:gd name="adj3" fmla="val 25000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013">
                <a:solidFill>
                  <a:schemeClr val="tx1"/>
                </a:solidFill>
              </a:endParaRPr>
            </a:p>
          </p:txBody>
        </p:sp>
        <p:sp>
          <p:nvSpPr>
            <p:cNvPr id="19" name="Textfeld 17"/>
            <p:cNvSpPr txBox="1">
              <a:spLocks noChangeArrowheads="1"/>
            </p:cNvSpPr>
            <p:nvPr/>
          </p:nvSpPr>
          <p:spPr bwMode="auto">
            <a:xfrm>
              <a:off x="1236548" y="5803577"/>
              <a:ext cx="2256102" cy="369303"/>
            </a:xfrm>
            <a:prstGeom prst="rect">
              <a:avLst/>
            </a:prstGeom>
            <a:noFill/>
            <a:ln w="9525">
              <a:solidFill>
                <a:srgbClr val="00B0F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de-DE" altLang="de-DE" sz="1200" b="1" dirty="0">
                  <a:solidFill>
                    <a:srgbClr val="00B0F0"/>
                  </a:solidFill>
                  <a:latin typeface="Arial Narrow" panose="020B0606020202030204" pitchFamily="34" charset="0"/>
                </a:rPr>
                <a:t>Psychisch gesund</a:t>
              </a:r>
            </a:p>
          </p:txBody>
        </p:sp>
        <p:sp>
          <p:nvSpPr>
            <p:cNvPr id="20" name="Textfeld 17"/>
            <p:cNvSpPr txBox="1">
              <a:spLocks noChangeArrowheads="1"/>
            </p:cNvSpPr>
            <p:nvPr/>
          </p:nvSpPr>
          <p:spPr bwMode="auto">
            <a:xfrm>
              <a:off x="5268325" y="5795111"/>
              <a:ext cx="2256102" cy="369303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de-DE" altLang="de-DE" sz="1200" b="1" dirty="0">
                  <a:solidFill>
                    <a:srgbClr val="FF0000"/>
                  </a:solidFill>
                  <a:latin typeface="Arial Narrow" panose="020B0606020202030204" pitchFamily="34" charset="0"/>
                </a:rPr>
                <a:t>Psychisch krank</a:t>
              </a:r>
            </a:p>
          </p:txBody>
        </p:sp>
      </p:grpSp>
      <p:sp>
        <p:nvSpPr>
          <p:cNvPr id="21" name="Textfeld 17"/>
          <p:cNvSpPr txBox="1">
            <a:spLocks noChangeArrowheads="1"/>
          </p:cNvSpPr>
          <p:nvPr/>
        </p:nvSpPr>
        <p:spPr bwMode="auto">
          <a:xfrm>
            <a:off x="6740093" y="2875615"/>
            <a:ext cx="1780453" cy="2762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de-DE" altLang="de-DE" sz="1200" b="1" dirty="0">
                <a:ea typeface="MS PGothic" panose="020B0600070205080204" pitchFamily="34" charset="-128"/>
              </a:rPr>
              <a:t>Schuld / Scham</a:t>
            </a:r>
          </a:p>
        </p:txBody>
      </p:sp>
      <p:cxnSp>
        <p:nvCxnSpPr>
          <p:cNvPr id="22" name="Gerade Verbindung mit Pfeil 21"/>
          <p:cNvCxnSpPr>
            <a:endCxn id="21" idx="1"/>
          </p:cNvCxnSpPr>
          <p:nvPr/>
        </p:nvCxnSpPr>
        <p:spPr bwMode="auto">
          <a:xfrm flipV="1">
            <a:off x="5968768" y="3013728"/>
            <a:ext cx="771325" cy="1566"/>
          </a:xfrm>
          <a:prstGeom prst="straightConnector1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feld 17"/>
          <p:cNvSpPr txBox="1">
            <a:spLocks noChangeArrowheads="1"/>
          </p:cNvSpPr>
          <p:nvPr/>
        </p:nvSpPr>
        <p:spPr bwMode="auto">
          <a:xfrm>
            <a:off x="6740093" y="3253440"/>
            <a:ext cx="1780453" cy="30777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de-DE" altLang="de-DE" sz="1400" b="1" dirty="0">
                <a:latin typeface="Arial Narrow" panose="020B0606020202030204" pitchFamily="34" charset="0"/>
                <a:ea typeface="MS PGothic" panose="020B0600070205080204" pitchFamily="34" charset="-128"/>
              </a:rPr>
              <a:t>Ärger / Entfremdung</a:t>
            </a:r>
          </a:p>
        </p:txBody>
      </p:sp>
      <p:cxnSp>
        <p:nvCxnSpPr>
          <p:cNvPr id="24" name="Gerade Verbindung mit Pfeil 23"/>
          <p:cNvCxnSpPr/>
          <p:nvPr/>
        </p:nvCxnSpPr>
        <p:spPr bwMode="auto">
          <a:xfrm>
            <a:off x="5138305" y="3818010"/>
            <a:ext cx="833839" cy="1561"/>
          </a:xfrm>
          <a:prstGeom prst="straightConnector1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feld 17"/>
          <p:cNvSpPr txBox="1">
            <a:spLocks noChangeArrowheads="1"/>
          </p:cNvSpPr>
          <p:nvPr/>
        </p:nvSpPr>
        <p:spPr bwMode="auto">
          <a:xfrm>
            <a:off x="3350030" y="2489477"/>
            <a:ext cx="1788275" cy="30777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de-DE" altLang="de-DE" sz="1400" b="1" dirty="0" err="1">
                <a:latin typeface="Arial Narrow" panose="020B0606020202030204" pitchFamily="34" charset="0"/>
                <a:ea typeface="MS PGothic" panose="020B0600070205080204" pitchFamily="34" charset="-128"/>
              </a:rPr>
              <a:t>Hardiness</a:t>
            </a:r>
            <a:endParaRPr lang="de-DE" altLang="de-DE" sz="1200" b="1" dirty="0">
              <a:latin typeface="Arial Narrow" panose="020B0606020202030204" pitchFamily="34" charset="0"/>
              <a:ea typeface="MS PGothic" panose="020B0600070205080204" pitchFamily="34" charset="-128"/>
            </a:endParaRPr>
          </a:p>
        </p:txBody>
      </p:sp>
      <p:cxnSp>
        <p:nvCxnSpPr>
          <p:cNvPr id="26" name="Gerade Verbindung mit Pfeil 25"/>
          <p:cNvCxnSpPr/>
          <p:nvPr/>
        </p:nvCxnSpPr>
        <p:spPr bwMode="auto">
          <a:xfrm flipV="1">
            <a:off x="5138305" y="2647304"/>
            <a:ext cx="830463" cy="1"/>
          </a:xfrm>
          <a:prstGeom prst="straightConnector1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feld 17"/>
          <p:cNvSpPr txBox="1">
            <a:spLocks noChangeArrowheads="1"/>
          </p:cNvSpPr>
          <p:nvPr/>
        </p:nvSpPr>
        <p:spPr bwMode="auto">
          <a:xfrm>
            <a:off x="3350030" y="2867302"/>
            <a:ext cx="1788275" cy="30777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de-DE" altLang="de-DE" sz="1400" b="1" dirty="0">
                <a:latin typeface="Arial Narrow" panose="020B0606020202030204" pitchFamily="34" charset="0"/>
                <a:ea typeface="MS PGothic" panose="020B0600070205080204" pitchFamily="34" charset="-128"/>
              </a:rPr>
              <a:t>Kohärenzsinn</a:t>
            </a:r>
            <a:endParaRPr lang="de-DE" altLang="de-DE" sz="1200" b="1" dirty="0">
              <a:latin typeface="Arial Narrow" panose="020B0606020202030204" pitchFamily="34" charset="0"/>
              <a:ea typeface="MS PGothic" panose="020B0600070205080204" pitchFamily="34" charset="-128"/>
            </a:endParaRPr>
          </a:p>
        </p:txBody>
      </p:sp>
      <p:cxnSp>
        <p:nvCxnSpPr>
          <p:cNvPr id="30" name="Gerade Verbindung mit Pfeil 29"/>
          <p:cNvCxnSpPr/>
          <p:nvPr/>
        </p:nvCxnSpPr>
        <p:spPr bwMode="auto">
          <a:xfrm flipV="1">
            <a:off x="5138305" y="3016345"/>
            <a:ext cx="821921" cy="8786"/>
          </a:xfrm>
          <a:prstGeom prst="straightConnector1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feld 17"/>
          <p:cNvSpPr txBox="1">
            <a:spLocks noChangeArrowheads="1"/>
          </p:cNvSpPr>
          <p:nvPr/>
        </p:nvSpPr>
        <p:spPr bwMode="auto">
          <a:xfrm>
            <a:off x="6740092" y="4608562"/>
            <a:ext cx="1780453" cy="30777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de-DE" altLang="de-DE" sz="1400" b="1" dirty="0">
                <a:latin typeface="Arial Narrow" panose="020B0606020202030204" pitchFamily="34" charset="0"/>
                <a:ea typeface="MS PGothic" panose="020B0600070205080204" pitchFamily="34" charset="-128"/>
              </a:rPr>
              <a:t>Wertorientierungen</a:t>
            </a:r>
            <a:endParaRPr lang="de-DE" altLang="de-DE" sz="1200" b="1" dirty="0">
              <a:latin typeface="Arial Narrow" panose="020B0606020202030204" pitchFamily="34" charset="0"/>
              <a:ea typeface="MS PGothic" panose="020B0600070205080204" pitchFamily="34" charset="-128"/>
            </a:endParaRPr>
          </a:p>
        </p:txBody>
      </p:sp>
      <p:cxnSp>
        <p:nvCxnSpPr>
          <p:cNvPr id="32" name="Gerade Verbindung mit Pfeil 31"/>
          <p:cNvCxnSpPr/>
          <p:nvPr/>
        </p:nvCxnSpPr>
        <p:spPr bwMode="auto">
          <a:xfrm flipV="1">
            <a:off x="5965393" y="3407329"/>
            <a:ext cx="774700" cy="3188"/>
          </a:xfrm>
          <a:prstGeom prst="straightConnector1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feld 17"/>
          <p:cNvSpPr txBox="1">
            <a:spLocks noChangeArrowheads="1"/>
          </p:cNvSpPr>
          <p:nvPr/>
        </p:nvSpPr>
        <p:spPr bwMode="auto">
          <a:xfrm>
            <a:off x="3350030" y="3261002"/>
            <a:ext cx="1788275" cy="30777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de-DE" altLang="de-DE" sz="1400" b="1" dirty="0">
                <a:latin typeface="Arial Narrow" panose="020B0606020202030204" pitchFamily="34" charset="0"/>
                <a:ea typeface="MS PGothic" panose="020B0600070205080204" pitchFamily="34" charset="-128"/>
              </a:rPr>
              <a:t>Optimismus</a:t>
            </a:r>
            <a:endParaRPr lang="de-DE" altLang="de-DE" sz="1200" b="1" dirty="0">
              <a:latin typeface="Arial Narrow" panose="020B0606020202030204" pitchFamily="34" charset="0"/>
              <a:ea typeface="MS PGothic" panose="020B0600070205080204" pitchFamily="34" charset="-128"/>
            </a:endParaRPr>
          </a:p>
        </p:txBody>
      </p:sp>
      <p:cxnSp>
        <p:nvCxnSpPr>
          <p:cNvPr id="34" name="Gerade Verbindung mit Pfeil 33"/>
          <p:cNvCxnSpPr/>
          <p:nvPr/>
        </p:nvCxnSpPr>
        <p:spPr bwMode="auto">
          <a:xfrm>
            <a:off x="5138305" y="3410517"/>
            <a:ext cx="833839" cy="1731"/>
          </a:xfrm>
          <a:prstGeom prst="straightConnector1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feld 17"/>
          <p:cNvSpPr txBox="1">
            <a:spLocks noChangeArrowheads="1"/>
          </p:cNvSpPr>
          <p:nvPr/>
        </p:nvSpPr>
        <p:spPr bwMode="auto">
          <a:xfrm>
            <a:off x="3350031" y="4234140"/>
            <a:ext cx="1786687" cy="30777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de-DE" altLang="de-DE" sz="1400" b="1" dirty="0">
                <a:latin typeface="Arial Narrow" panose="020B0606020202030204" pitchFamily="34" charset="0"/>
                <a:ea typeface="MS PGothic" panose="020B0600070205080204" pitchFamily="34" charset="-128"/>
              </a:rPr>
              <a:t>Religiosität</a:t>
            </a:r>
            <a:endParaRPr lang="de-DE" altLang="de-DE" sz="1200" b="1" dirty="0">
              <a:latin typeface="Arial Narrow" panose="020B0606020202030204" pitchFamily="34" charset="0"/>
              <a:ea typeface="MS PGothic" panose="020B0600070205080204" pitchFamily="34" charset="-128"/>
            </a:endParaRPr>
          </a:p>
        </p:txBody>
      </p:sp>
      <p:cxnSp>
        <p:nvCxnSpPr>
          <p:cNvPr id="36" name="Gerade Verbindung mit Pfeil 35"/>
          <p:cNvCxnSpPr>
            <a:stCxn id="35" idx="3"/>
          </p:cNvCxnSpPr>
          <p:nvPr/>
        </p:nvCxnSpPr>
        <p:spPr bwMode="auto">
          <a:xfrm>
            <a:off x="5136718" y="4388029"/>
            <a:ext cx="832050" cy="1091"/>
          </a:xfrm>
          <a:prstGeom prst="straightConnector1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feld 17"/>
          <p:cNvSpPr txBox="1">
            <a:spLocks noChangeArrowheads="1"/>
          </p:cNvSpPr>
          <p:nvPr/>
        </p:nvSpPr>
        <p:spPr bwMode="auto">
          <a:xfrm>
            <a:off x="3350030" y="2110065"/>
            <a:ext cx="1788275" cy="30777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de-DE" altLang="de-DE" sz="1400" b="1" dirty="0" err="1">
                <a:latin typeface="Arial Narrow" panose="020B0606020202030204" pitchFamily="34" charset="0"/>
                <a:ea typeface="MS PGothic" panose="020B0600070205080204" pitchFamily="34" charset="-128"/>
              </a:rPr>
              <a:t>Meaning</a:t>
            </a:r>
            <a:r>
              <a:rPr lang="de-DE" altLang="de-DE" sz="1400" b="1" dirty="0">
                <a:latin typeface="Arial Narrow" panose="020B0606020202030204" pitchFamily="34" charset="0"/>
                <a:ea typeface="MS PGothic" panose="020B0600070205080204" pitchFamily="34" charset="-128"/>
              </a:rPr>
              <a:t> Making</a:t>
            </a:r>
          </a:p>
        </p:txBody>
      </p:sp>
      <p:cxnSp>
        <p:nvCxnSpPr>
          <p:cNvPr id="38" name="Gerade Verbindung mit Pfeil 37"/>
          <p:cNvCxnSpPr>
            <a:stCxn id="37" idx="3"/>
          </p:cNvCxnSpPr>
          <p:nvPr/>
        </p:nvCxnSpPr>
        <p:spPr bwMode="auto">
          <a:xfrm flipV="1">
            <a:off x="5138305" y="2256779"/>
            <a:ext cx="830463" cy="7175"/>
          </a:xfrm>
          <a:prstGeom prst="straightConnector1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93226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ieren 2"/>
          <p:cNvGrpSpPr>
            <a:grpSpLocks/>
          </p:cNvGrpSpPr>
          <p:nvPr/>
        </p:nvGrpSpPr>
        <p:grpSpPr bwMode="auto">
          <a:xfrm>
            <a:off x="8360555" y="3436291"/>
            <a:ext cx="2803438" cy="2650015"/>
            <a:chOff x="6831013" y="2876550"/>
            <a:chExt cx="2048804" cy="1938338"/>
          </a:xfrm>
        </p:grpSpPr>
        <p:pic>
          <p:nvPicPr>
            <p:cNvPr id="9" name="Grafik 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1013" y="2876550"/>
              <a:ext cx="2006600" cy="1938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Rechteck 9"/>
            <p:cNvSpPr/>
            <p:nvPr/>
          </p:nvSpPr>
          <p:spPr>
            <a:xfrm>
              <a:off x="8065691" y="4094163"/>
              <a:ext cx="814126" cy="2317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/>
            </a:p>
          </p:txBody>
        </p:sp>
      </p:grpSp>
      <p:sp>
        <p:nvSpPr>
          <p:cNvPr id="5" name="Textplatzhalter 4"/>
          <p:cNvSpPr>
            <a:spLocks noGrp="1"/>
          </p:cNvSpPr>
          <p:nvPr>
            <p:ph type="body" sz="quarter" idx="13"/>
          </p:nvPr>
        </p:nvSpPr>
        <p:spPr>
          <a:xfrm>
            <a:off x="5028159" y="277953"/>
            <a:ext cx="7092306" cy="346375"/>
          </a:xfrm>
        </p:spPr>
        <p:txBody>
          <a:bodyPr/>
          <a:lstStyle/>
          <a:p>
            <a:pPr marL="0" indent="0" algn="l">
              <a:buNone/>
              <a:defRPr/>
            </a:pPr>
            <a:r>
              <a:rPr lang="de-DE" altLang="de-DE" sz="2400" dirty="0">
                <a:ea typeface="MS PGothic" panose="020B0600070205080204" pitchFamily="34" charset="-128"/>
              </a:rPr>
              <a:t>Theorie persönlicher Werte nach Schwartz </a:t>
            </a:r>
            <a:r>
              <a:rPr lang="de-DE" altLang="de-DE" sz="1600" dirty="0">
                <a:ea typeface="MS PGothic" panose="020B0600070205080204" pitchFamily="34" charset="-128"/>
              </a:rPr>
              <a:t>(Schwartz 1992)</a:t>
            </a:r>
            <a:endParaRPr lang="de-DE" altLang="de-DE" sz="2400" dirty="0">
              <a:ea typeface="MS PGothic" panose="020B0600070205080204" pitchFamily="34" charset="-128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B99E17C6-2DE2-448D-AD06-042C0289E16A}" type="slidenum">
              <a:rPr lang="de-DE" smtClean="0"/>
              <a:pPr/>
              <a:t>6</a:t>
            </a:fld>
            <a:endParaRPr lang="de-DE" dirty="0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A1C128F-993A-4D08-9258-6BD8FA12E7C3}" type="datetime1">
              <a:rPr lang="de-DE" smtClean="0"/>
              <a:t>14.01.2026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/>
              <a:t>ÖFFENTLICH</a:t>
            </a: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1393045" y="1879998"/>
            <a:ext cx="6967510" cy="2215991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tabLst>
                <a:tab pos="361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tabLst>
                <a:tab pos="361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tabLst>
                <a:tab pos="361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tabLst>
                <a:tab pos="361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tabLst>
                <a:tab pos="361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61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61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61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61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150000"/>
              </a:lnSpc>
              <a:defRPr/>
            </a:pPr>
            <a:r>
              <a:rPr lang="de-DE" altLang="de-DE" sz="2000" b="1" dirty="0">
                <a:latin typeface="Arial Narrow" panose="020B0606020202030204" pitchFamily="34" charset="0"/>
              </a:rPr>
              <a:t>Werte sind …  </a:t>
            </a:r>
            <a:r>
              <a:rPr lang="de-DE" altLang="de-DE" sz="2000" b="1" i="1" dirty="0">
                <a:solidFill>
                  <a:srgbClr val="0070C0"/>
                </a:solidFill>
                <a:latin typeface="Arial Narrow" panose="020B0606020202030204" pitchFamily="34" charset="0"/>
              </a:rPr>
              <a:t>„</a:t>
            </a:r>
            <a:r>
              <a:rPr lang="de-DE" altLang="de-DE" sz="2000" b="1" i="1" dirty="0" err="1">
                <a:solidFill>
                  <a:srgbClr val="0070C0"/>
                </a:solidFill>
                <a:latin typeface="Arial Narrow" panose="020B0606020202030204" pitchFamily="34" charset="0"/>
              </a:rPr>
              <a:t>conceptions</a:t>
            </a:r>
            <a:r>
              <a:rPr lang="de-DE" altLang="de-DE" sz="2000" b="1" i="1" dirty="0">
                <a:solidFill>
                  <a:srgbClr val="0070C0"/>
                </a:solidFill>
                <a:latin typeface="Arial Narrow" panose="020B0606020202030204" pitchFamily="34" charset="0"/>
              </a:rPr>
              <a:t> </a:t>
            </a:r>
            <a:r>
              <a:rPr lang="de-DE" altLang="de-DE" sz="2000" b="1" i="1" dirty="0" err="1">
                <a:solidFill>
                  <a:srgbClr val="0070C0"/>
                </a:solidFill>
                <a:latin typeface="Arial Narrow" panose="020B0606020202030204" pitchFamily="34" charset="0"/>
              </a:rPr>
              <a:t>of</a:t>
            </a:r>
            <a:r>
              <a:rPr lang="de-DE" altLang="de-DE" sz="2000" b="1" i="1" dirty="0">
                <a:solidFill>
                  <a:srgbClr val="0070C0"/>
                </a:solidFill>
                <a:latin typeface="Arial Narrow" panose="020B0606020202030204" pitchFamily="34" charset="0"/>
              </a:rPr>
              <a:t> </a:t>
            </a:r>
            <a:r>
              <a:rPr lang="de-DE" altLang="de-DE" sz="2000" b="1" i="1" dirty="0" err="1">
                <a:solidFill>
                  <a:srgbClr val="0070C0"/>
                </a:solidFill>
                <a:latin typeface="Arial Narrow" panose="020B0606020202030204" pitchFamily="34" charset="0"/>
              </a:rPr>
              <a:t>the</a:t>
            </a:r>
            <a:r>
              <a:rPr lang="de-DE" altLang="de-DE" sz="2000" b="1" i="1" dirty="0">
                <a:solidFill>
                  <a:srgbClr val="0070C0"/>
                </a:solidFill>
                <a:latin typeface="Arial Narrow" panose="020B0606020202030204" pitchFamily="34" charset="0"/>
              </a:rPr>
              <a:t> </a:t>
            </a:r>
            <a:r>
              <a:rPr lang="de-DE" altLang="de-DE" sz="2000" b="1" i="1" dirty="0" err="1">
                <a:solidFill>
                  <a:srgbClr val="0070C0"/>
                </a:solidFill>
                <a:latin typeface="Arial Narrow" panose="020B0606020202030204" pitchFamily="34" charset="0"/>
              </a:rPr>
              <a:t>desirable</a:t>
            </a:r>
            <a:r>
              <a:rPr lang="de-DE" altLang="de-DE" sz="2000" b="1" i="1" dirty="0">
                <a:solidFill>
                  <a:srgbClr val="0070C0"/>
                </a:solidFill>
                <a:latin typeface="Arial Narrow" panose="020B0606020202030204" pitchFamily="34" charset="0"/>
              </a:rPr>
              <a:t> </a:t>
            </a:r>
            <a:r>
              <a:rPr lang="de-DE" altLang="de-DE" sz="2000" b="1" i="1" dirty="0" err="1">
                <a:solidFill>
                  <a:srgbClr val="0070C0"/>
                </a:solidFill>
                <a:latin typeface="Arial Narrow" panose="020B0606020202030204" pitchFamily="34" charset="0"/>
              </a:rPr>
              <a:t>that</a:t>
            </a:r>
            <a:r>
              <a:rPr lang="de-DE" altLang="de-DE" sz="2000" b="1" i="1" dirty="0">
                <a:solidFill>
                  <a:srgbClr val="0070C0"/>
                </a:solidFill>
                <a:latin typeface="Arial Narrow" panose="020B0606020202030204" pitchFamily="34" charset="0"/>
              </a:rPr>
              <a:t>… </a:t>
            </a:r>
          </a:p>
          <a:p>
            <a:pPr marL="285750" indent="-285750" eaLnBrk="1" hangingPunct="1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de-DE" altLang="de-DE" sz="2000" b="1" i="1" dirty="0" err="1">
                <a:solidFill>
                  <a:srgbClr val="0070C0"/>
                </a:solidFill>
                <a:latin typeface="Arial Narrow" panose="020B0606020202030204" pitchFamily="34" charset="0"/>
              </a:rPr>
              <a:t>guide</a:t>
            </a:r>
            <a:r>
              <a:rPr lang="de-DE" altLang="de-DE" sz="2000" b="1" i="1" dirty="0">
                <a:solidFill>
                  <a:srgbClr val="0070C0"/>
                </a:solidFill>
                <a:latin typeface="Arial Narrow" panose="020B0606020202030204" pitchFamily="34" charset="0"/>
              </a:rPr>
              <a:t> </a:t>
            </a:r>
            <a:r>
              <a:rPr lang="de-DE" altLang="de-DE" sz="2000" b="1" i="1" dirty="0" err="1">
                <a:solidFill>
                  <a:srgbClr val="0070C0"/>
                </a:solidFill>
                <a:latin typeface="Arial Narrow" panose="020B0606020202030204" pitchFamily="34" charset="0"/>
              </a:rPr>
              <a:t>the</a:t>
            </a:r>
            <a:r>
              <a:rPr lang="de-DE" altLang="de-DE" sz="2000" b="1" i="1" dirty="0">
                <a:solidFill>
                  <a:srgbClr val="0070C0"/>
                </a:solidFill>
                <a:latin typeface="Arial Narrow" panose="020B0606020202030204" pitchFamily="34" charset="0"/>
              </a:rPr>
              <a:t> </a:t>
            </a:r>
            <a:r>
              <a:rPr lang="de-DE" altLang="de-DE" sz="2000" b="1" i="1" dirty="0" err="1">
                <a:solidFill>
                  <a:srgbClr val="0070C0"/>
                </a:solidFill>
                <a:latin typeface="Arial Narrow" panose="020B0606020202030204" pitchFamily="34" charset="0"/>
              </a:rPr>
              <a:t>way</a:t>
            </a:r>
            <a:r>
              <a:rPr lang="de-DE" altLang="de-DE" sz="2000" b="1" i="1" dirty="0">
                <a:solidFill>
                  <a:srgbClr val="0070C0"/>
                </a:solidFill>
                <a:latin typeface="Arial Narrow" panose="020B0606020202030204" pitchFamily="34" charset="0"/>
              </a:rPr>
              <a:t> social </a:t>
            </a:r>
            <a:r>
              <a:rPr lang="de-DE" altLang="de-DE" sz="2000" b="1" i="1" dirty="0" err="1">
                <a:solidFill>
                  <a:srgbClr val="0070C0"/>
                </a:solidFill>
                <a:latin typeface="Arial Narrow" panose="020B0606020202030204" pitchFamily="34" charset="0"/>
              </a:rPr>
              <a:t>actors</a:t>
            </a:r>
            <a:r>
              <a:rPr lang="de-DE" altLang="de-DE" sz="2000" b="1" i="1" dirty="0">
                <a:solidFill>
                  <a:srgbClr val="0070C0"/>
                </a:solidFill>
                <a:latin typeface="Arial Narrow" panose="020B0606020202030204" pitchFamily="34" charset="0"/>
              </a:rPr>
              <a:t> </a:t>
            </a:r>
            <a:r>
              <a:rPr lang="de-DE" altLang="de-DE" sz="2000" b="1" i="1" dirty="0" err="1">
                <a:solidFill>
                  <a:srgbClr val="0070C0"/>
                </a:solidFill>
                <a:latin typeface="Arial Narrow" panose="020B0606020202030204" pitchFamily="34" charset="0"/>
              </a:rPr>
              <a:t>select</a:t>
            </a:r>
            <a:r>
              <a:rPr lang="de-DE" altLang="de-DE" sz="2000" b="1" i="1" dirty="0">
                <a:solidFill>
                  <a:srgbClr val="0070C0"/>
                </a:solidFill>
                <a:latin typeface="Arial Narrow" panose="020B0606020202030204" pitchFamily="34" charset="0"/>
              </a:rPr>
              <a:t> </a:t>
            </a:r>
            <a:r>
              <a:rPr lang="de-DE" altLang="de-DE" sz="2000" b="1" i="1" dirty="0" err="1">
                <a:solidFill>
                  <a:srgbClr val="0070C0"/>
                </a:solidFill>
                <a:latin typeface="Arial Narrow" panose="020B0606020202030204" pitchFamily="34" charset="0"/>
              </a:rPr>
              <a:t>actions</a:t>
            </a:r>
            <a:r>
              <a:rPr lang="de-DE" altLang="de-DE" sz="2000" b="1" i="1" dirty="0">
                <a:solidFill>
                  <a:srgbClr val="0070C0"/>
                </a:solidFill>
                <a:latin typeface="Arial Narrow" panose="020B0606020202030204" pitchFamily="34" charset="0"/>
              </a:rPr>
              <a:t>, </a:t>
            </a:r>
          </a:p>
          <a:p>
            <a:pPr marL="285750" indent="-285750" eaLnBrk="1" hangingPunct="1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de-DE" altLang="de-DE" sz="2000" b="1" i="1" dirty="0" err="1">
                <a:solidFill>
                  <a:srgbClr val="0070C0"/>
                </a:solidFill>
                <a:latin typeface="Arial Narrow" panose="020B0606020202030204" pitchFamily="34" charset="0"/>
              </a:rPr>
              <a:t>evaluate</a:t>
            </a:r>
            <a:r>
              <a:rPr lang="de-DE" altLang="de-DE" sz="2000" b="1" i="1" dirty="0">
                <a:solidFill>
                  <a:srgbClr val="0070C0"/>
                </a:solidFill>
                <a:latin typeface="Arial Narrow" panose="020B0606020202030204" pitchFamily="34" charset="0"/>
              </a:rPr>
              <a:t> </a:t>
            </a:r>
            <a:r>
              <a:rPr lang="de-DE" altLang="de-DE" sz="2000" b="1" i="1" dirty="0" err="1">
                <a:solidFill>
                  <a:srgbClr val="0070C0"/>
                </a:solidFill>
                <a:latin typeface="Arial Narrow" panose="020B0606020202030204" pitchFamily="34" charset="0"/>
              </a:rPr>
              <a:t>people</a:t>
            </a:r>
            <a:r>
              <a:rPr lang="de-DE" altLang="de-DE" sz="2000" b="1" i="1" dirty="0">
                <a:solidFill>
                  <a:srgbClr val="0070C0"/>
                </a:solidFill>
                <a:latin typeface="Arial Narrow" panose="020B0606020202030204" pitchFamily="34" charset="0"/>
              </a:rPr>
              <a:t> and </a:t>
            </a:r>
            <a:r>
              <a:rPr lang="de-DE" altLang="de-DE" sz="2000" b="1" i="1" dirty="0" err="1">
                <a:solidFill>
                  <a:srgbClr val="0070C0"/>
                </a:solidFill>
                <a:latin typeface="Arial Narrow" panose="020B0606020202030204" pitchFamily="34" charset="0"/>
              </a:rPr>
              <a:t>events</a:t>
            </a:r>
            <a:r>
              <a:rPr lang="de-DE" altLang="de-DE" sz="2000" b="1" i="1" dirty="0">
                <a:solidFill>
                  <a:srgbClr val="0070C0"/>
                </a:solidFill>
                <a:latin typeface="Arial Narrow" panose="020B0606020202030204" pitchFamily="34" charset="0"/>
              </a:rPr>
              <a:t>, and </a:t>
            </a:r>
          </a:p>
          <a:p>
            <a:pPr marL="285750" indent="-285750" eaLnBrk="1" hangingPunct="1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de-DE" altLang="de-DE" sz="2000" b="1" i="1" dirty="0" err="1">
                <a:solidFill>
                  <a:srgbClr val="0070C0"/>
                </a:solidFill>
                <a:latin typeface="Arial Narrow" panose="020B0606020202030204" pitchFamily="34" charset="0"/>
              </a:rPr>
              <a:t>explain</a:t>
            </a:r>
            <a:r>
              <a:rPr lang="de-DE" altLang="de-DE" sz="2000" b="1" i="1" dirty="0">
                <a:solidFill>
                  <a:srgbClr val="0070C0"/>
                </a:solidFill>
                <a:latin typeface="Arial Narrow" panose="020B0606020202030204" pitchFamily="34" charset="0"/>
              </a:rPr>
              <a:t> </a:t>
            </a:r>
            <a:r>
              <a:rPr lang="de-DE" altLang="de-DE" sz="2000" b="1" i="1" dirty="0" err="1">
                <a:solidFill>
                  <a:srgbClr val="0070C0"/>
                </a:solidFill>
                <a:latin typeface="Arial Narrow" panose="020B0606020202030204" pitchFamily="34" charset="0"/>
              </a:rPr>
              <a:t>their</a:t>
            </a:r>
            <a:r>
              <a:rPr lang="de-DE" altLang="de-DE" sz="2000" b="1" i="1" dirty="0">
                <a:solidFill>
                  <a:srgbClr val="0070C0"/>
                </a:solidFill>
                <a:latin typeface="Arial Narrow" panose="020B0606020202030204" pitchFamily="34" charset="0"/>
              </a:rPr>
              <a:t> </a:t>
            </a:r>
            <a:r>
              <a:rPr lang="de-DE" altLang="de-DE" sz="2000" b="1" i="1" dirty="0" err="1">
                <a:solidFill>
                  <a:srgbClr val="0070C0"/>
                </a:solidFill>
                <a:latin typeface="Arial Narrow" panose="020B0606020202030204" pitchFamily="34" charset="0"/>
              </a:rPr>
              <a:t>actions</a:t>
            </a:r>
            <a:r>
              <a:rPr lang="de-DE" altLang="de-DE" sz="2000" b="1" i="1" dirty="0">
                <a:solidFill>
                  <a:srgbClr val="0070C0"/>
                </a:solidFill>
                <a:latin typeface="Arial Narrow" panose="020B0606020202030204" pitchFamily="34" charset="0"/>
              </a:rPr>
              <a:t> and  </a:t>
            </a:r>
            <a:r>
              <a:rPr lang="de-DE" altLang="de-DE" sz="2000" b="1" i="1" dirty="0" err="1">
                <a:solidFill>
                  <a:srgbClr val="0070C0"/>
                </a:solidFill>
                <a:latin typeface="Arial Narrow" panose="020B0606020202030204" pitchFamily="34" charset="0"/>
              </a:rPr>
              <a:t>evaluations</a:t>
            </a:r>
            <a:r>
              <a:rPr lang="ja-JP" altLang="de-DE" sz="2000" b="1" i="1" dirty="0">
                <a:solidFill>
                  <a:srgbClr val="0070C0"/>
                </a:solidFill>
                <a:latin typeface="Arial Narrow" panose="020B0606020202030204" pitchFamily="34" charset="0"/>
              </a:rPr>
              <a:t>“</a:t>
            </a:r>
            <a:r>
              <a:rPr lang="de-DE" altLang="ja-JP" sz="2000" b="1" i="1" dirty="0">
                <a:solidFill>
                  <a:srgbClr val="0070C0"/>
                </a:solidFill>
                <a:latin typeface="Arial Narrow" panose="020B0606020202030204" pitchFamily="34" charset="0"/>
              </a:rPr>
              <a:t>  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de-DE" altLang="ja-JP" sz="1100" i="1" dirty="0">
                <a:latin typeface="Arial Narrow" panose="020B0606020202030204" pitchFamily="34" charset="0"/>
              </a:rPr>
              <a:t>(interkulturelle Evaluation in 86 Studien in 38 Nationen,  Schwartz 1999)</a:t>
            </a:r>
          </a:p>
        </p:txBody>
      </p:sp>
    </p:spTree>
    <p:extLst>
      <p:ext uri="{BB962C8B-B14F-4D97-AF65-F5344CB8AC3E}">
        <p14:creationId xmlns:p14="http://schemas.microsoft.com/office/powerpoint/2010/main" val="4753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8FF657-499E-4F5C-800C-E0680FD4EC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12941" y="38859"/>
            <a:ext cx="7779734" cy="833643"/>
          </a:xfrm>
        </p:spPr>
        <p:txBody>
          <a:bodyPr>
            <a:normAutofit/>
          </a:bodyPr>
          <a:lstStyle/>
          <a:p>
            <a:r>
              <a:rPr lang="en-US" dirty="0" err="1"/>
              <a:t>Wertekreis</a:t>
            </a:r>
            <a:r>
              <a:rPr lang="en-US" dirty="0"/>
              <a:t> </a:t>
            </a:r>
            <a:r>
              <a:rPr lang="en-US" sz="1600" dirty="0"/>
              <a:t>(</a:t>
            </a:r>
            <a:r>
              <a:rPr lang="en-US" sz="1600" dirty="0" err="1"/>
              <a:t>nach</a:t>
            </a:r>
            <a:r>
              <a:rPr lang="en-US" sz="1600" dirty="0"/>
              <a:t> Schwarz 2001)</a:t>
            </a:r>
            <a:endParaRPr lang="de-DE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D32041E3-671C-40EB-8E94-860D28FF22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27489" y="1494973"/>
            <a:ext cx="5937022" cy="4236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Ellipse 6">
            <a:extLst>
              <a:ext uri="{FF2B5EF4-FFF2-40B4-BE49-F238E27FC236}">
                <a16:creationId xmlns:a16="http://schemas.microsoft.com/office/drawing/2014/main" id="{275BB071-415E-4784-B169-8446C14BDFD1}"/>
              </a:ext>
            </a:extLst>
          </p:cNvPr>
          <p:cNvSpPr/>
          <p:nvPr/>
        </p:nvSpPr>
        <p:spPr bwMode="auto">
          <a:xfrm>
            <a:off x="6618486" y="2739914"/>
            <a:ext cx="1297270" cy="56378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de-DE">
              <a:solidFill>
                <a:srgbClr val="FF0000"/>
              </a:solidFill>
            </a:endParaRPr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31C2EFD0-D263-4246-A355-15A7A87382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44108" y="2039022"/>
            <a:ext cx="1429681" cy="697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08077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/>
          <p:cNvSpPr>
            <a:spLocks noGrp="1"/>
          </p:cNvSpPr>
          <p:nvPr>
            <p:ph type="body" sz="quarter" idx="13"/>
          </p:nvPr>
        </p:nvSpPr>
        <p:spPr>
          <a:xfrm>
            <a:off x="5079075" y="253014"/>
            <a:ext cx="7041389" cy="346375"/>
          </a:xfrm>
        </p:spPr>
        <p:txBody>
          <a:bodyPr/>
          <a:lstStyle/>
          <a:p>
            <a:pPr marL="0" indent="0" algn="l">
              <a:spcBef>
                <a:spcPts val="0"/>
              </a:spcBef>
              <a:buNone/>
            </a:pPr>
            <a:r>
              <a:rPr lang="de-DE" altLang="de-DE" sz="1600" i="1" dirty="0">
                <a:ea typeface="MS PGothic" panose="020B0600070205080204" pitchFamily="34" charset="-128"/>
              </a:rPr>
              <a:t>Beispiel für Universalismus und Benevolenz: </a:t>
            </a:r>
          </a:p>
          <a:p>
            <a:pPr marL="0" indent="0" algn="l">
              <a:spcBef>
                <a:spcPts val="0"/>
              </a:spcBef>
              <a:buNone/>
            </a:pPr>
            <a:r>
              <a:rPr lang="de-DE" altLang="de-DE" sz="1600" i="1" dirty="0">
                <a:ea typeface="MS PGothic" panose="020B0600070205080204" pitchFamily="34" charset="-128"/>
              </a:rPr>
              <a:t>„Eine-Welt-Kirche“ (Schneverdingen) – </a:t>
            </a:r>
          </a:p>
          <a:p>
            <a:pPr marL="0" indent="0" algn="l">
              <a:spcBef>
                <a:spcPts val="0"/>
              </a:spcBef>
              <a:buNone/>
            </a:pPr>
            <a:r>
              <a:rPr lang="de-DE" altLang="de-DE" sz="1600" i="1" dirty="0">
                <a:ea typeface="MS PGothic" panose="020B0600070205080204" pitchFamily="34" charset="-128"/>
              </a:rPr>
              <a:t>Erde von 7000 Orten der Welt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B99E17C6-2DE2-448D-AD06-042C0289E16A}" type="slidenum">
              <a:rPr lang="de-DE" smtClean="0"/>
              <a:pPr/>
              <a:t>8</a:t>
            </a:fld>
            <a:endParaRPr lang="de-DE" dirty="0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A1C128F-993A-4D08-9258-6BD8FA12E7C3}" type="datetime1">
              <a:rPr lang="de-DE" smtClean="0"/>
              <a:t>14.01.2026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/>
              <a:t>ÖFFENTLICH</a:t>
            </a:r>
          </a:p>
        </p:txBody>
      </p:sp>
      <p:pic>
        <p:nvPicPr>
          <p:cNvPr id="7" name="Grafik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764" y="927620"/>
            <a:ext cx="11758290" cy="5752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80321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88DAC0-346C-7976-FE71-2801F95800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4BCFAA-95CF-6065-56B2-F2989C965B5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Benevolenz, Universalismus und die Folgen </a:t>
            </a:r>
          </a:p>
        </p:txBody>
      </p:sp>
      <p:sp>
        <p:nvSpPr>
          <p:cNvPr id="15" name="Text Box 3">
            <a:extLst>
              <a:ext uri="{FF2B5EF4-FFF2-40B4-BE49-F238E27FC236}">
                <a16:creationId xmlns:a16="http://schemas.microsoft.com/office/drawing/2014/main" id="{1CB03651-3655-CB09-868F-73470B4DF6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19750" y="1902120"/>
            <a:ext cx="2160000" cy="1080000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 anchor="ctr" anchorCtr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de-DE" altLang="de-DE" sz="2000" b="1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de-DE" sz="2000" b="1" dirty="0">
                <a:solidFill>
                  <a:srgbClr val="000000"/>
                </a:solidFill>
                <a:latin typeface="Calibri" panose="020F0502020204030204" pitchFamily="34" charset="0"/>
              </a:rPr>
              <a:t>Universalismus</a:t>
            </a:r>
            <a:endParaRPr lang="de-DE" altLang="de-DE" sz="2000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ctr" eaLnBrk="1" hangingPunct="1">
              <a:buFont typeface="Arial" panose="020B0604020202020204" pitchFamily="34" charset="0"/>
              <a:buNone/>
            </a:pPr>
            <a:r>
              <a:rPr lang="de-DE" altLang="de-DE" sz="2000" b="1" dirty="0">
                <a:solidFill>
                  <a:srgbClr val="000000"/>
                </a:solidFill>
                <a:latin typeface="Calibri" panose="020F0502020204030204" pitchFamily="34" charset="0"/>
              </a:rPr>
              <a:t>Benevolenz</a:t>
            </a:r>
          </a:p>
        </p:txBody>
      </p:sp>
      <p:sp>
        <p:nvSpPr>
          <p:cNvPr id="18" name="Text Box 3">
            <a:extLst>
              <a:ext uri="{FF2B5EF4-FFF2-40B4-BE49-F238E27FC236}">
                <a16:creationId xmlns:a16="http://schemas.microsoft.com/office/drawing/2014/main" id="{3397213A-5504-FC7B-595A-F4D6122958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21725" y="4075707"/>
            <a:ext cx="2160000" cy="707886"/>
          </a:xfrm>
          <a:prstGeom prst="rect">
            <a:avLst/>
          </a:prstGeom>
          <a:solidFill>
            <a:schemeClr val="accent6">
              <a:lumMod val="75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 anchor="ctr" anchorCtr="0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itchFamily="34" charset="0"/>
              <a:buNone/>
              <a:defRPr/>
            </a:pPr>
            <a:r>
              <a:rPr lang="de-DE" altLang="de-DE" sz="2000" b="1" dirty="0" err="1">
                <a:solidFill>
                  <a:schemeClr val="bg1"/>
                </a:solidFill>
                <a:cs typeface="Arial" panose="020B0604020202020204" pitchFamily="34" charset="0"/>
              </a:rPr>
              <a:t>Compassion</a:t>
            </a:r>
            <a:r>
              <a:rPr lang="de-DE" altLang="de-DE" sz="2000" b="1" dirty="0">
                <a:solidFill>
                  <a:schemeClr val="bg1"/>
                </a:solidFill>
                <a:cs typeface="Arial" panose="020B0604020202020204" pitchFamily="34" charset="0"/>
              </a:rPr>
              <a:t> Fatigue</a:t>
            </a:r>
          </a:p>
        </p:txBody>
      </p:sp>
      <p:sp>
        <p:nvSpPr>
          <p:cNvPr id="19" name="Text Box 3">
            <a:extLst>
              <a:ext uri="{FF2B5EF4-FFF2-40B4-BE49-F238E27FC236}">
                <a16:creationId xmlns:a16="http://schemas.microsoft.com/office/drawing/2014/main" id="{BD5BC008-156D-015F-7E32-630FFD9902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1142" y="4075707"/>
            <a:ext cx="2160000" cy="70788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 anchor="ctr" anchorCtr="0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itchFamily="34" charset="0"/>
              <a:buNone/>
              <a:defRPr/>
            </a:pPr>
            <a:r>
              <a:rPr lang="de-DE" altLang="de-DE" sz="2000" b="1" dirty="0" err="1">
                <a:solidFill>
                  <a:srgbClr val="000000"/>
                </a:solidFill>
                <a:cs typeface="Arial" panose="020B0604020202020204" pitchFamily="34" charset="0"/>
              </a:rPr>
              <a:t>Compassion</a:t>
            </a:r>
            <a:r>
              <a:rPr lang="de-DE" altLang="de-DE" sz="2000" b="1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de-DE" altLang="de-DE" sz="2000" b="1" dirty="0" err="1">
                <a:solidFill>
                  <a:srgbClr val="000000"/>
                </a:solidFill>
                <a:cs typeface="Arial" panose="020B0604020202020204" pitchFamily="34" charset="0"/>
              </a:rPr>
              <a:t>Satisfaction</a:t>
            </a:r>
            <a:endParaRPr lang="de-DE" altLang="de-DE" sz="2000" b="1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cxnSp>
        <p:nvCxnSpPr>
          <p:cNvPr id="24" name="Gerade Verbindung mit Pfeil 23">
            <a:extLst>
              <a:ext uri="{FF2B5EF4-FFF2-40B4-BE49-F238E27FC236}">
                <a16:creationId xmlns:a16="http://schemas.microsoft.com/office/drawing/2014/main" id="{93D452CA-334E-C067-B664-B54D408C7967}"/>
              </a:ext>
            </a:extLst>
          </p:cNvPr>
          <p:cNvCxnSpPr>
            <a:cxnSpLocks/>
          </p:cNvCxnSpPr>
          <p:nvPr/>
        </p:nvCxnSpPr>
        <p:spPr bwMode="auto">
          <a:xfrm flipH="1">
            <a:off x="4829320" y="4573530"/>
            <a:ext cx="940860" cy="0"/>
          </a:xfrm>
          <a:prstGeom prst="straightConnector1">
            <a:avLst/>
          </a:prstGeom>
          <a:ln w="31750">
            <a:tailEnd type="arrow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5" name="Gerade Verbindung mit Pfeil 24">
            <a:extLst>
              <a:ext uri="{FF2B5EF4-FFF2-40B4-BE49-F238E27FC236}">
                <a16:creationId xmlns:a16="http://schemas.microsoft.com/office/drawing/2014/main" id="{C234181A-404E-0071-F536-DE9835E7089D}"/>
              </a:ext>
            </a:extLst>
          </p:cNvPr>
          <p:cNvCxnSpPr>
            <a:cxnSpLocks/>
          </p:cNvCxnSpPr>
          <p:nvPr/>
        </p:nvCxnSpPr>
        <p:spPr bwMode="auto">
          <a:xfrm>
            <a:off x="4841455" y="4345569"/>
            <a:ext cx="964660" cy="0"/>
          </a:xfrm>
          <a:prstGeom prst="straightConnector1">
            <a:avLst/>
          </a:prstGeom>
          <a:ln w="3175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Pfeil: eingekerbt nach rechts 4">
            <a:extLst>
              <a:ext uri="{FF2B5EF4-FFF2-40B4-BE49-F238E27FC236}">
                <a16:creationId xmlns:a16="http://schemas.microsoft.com/office/drawing/2014/main" id="{CBEF8FA5-BE54-DDEB-CB4B-24AAB2088177}"/>
              </a:ext>
            </a:extLst>
          </p:cNvPr>
          <p:cNvSpPr/>
          <p:nvPr/>
        </p:nvSpPr>
        <p:spPr>
          <a:xfrm rot="5400000">
            <a:off x="4619113" y="3142592"/>
            <a:ext cx="1413825" cy="735719"/>
          </a:xfrm>
          <a:prstGeom prst="notch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396EAA84-ADD2-9FA7-6597-CB186B7AF94A}"/>
              </a:ext>
            </a:extLst>
          </p:cNvPr>
          <p:cNvSpPr txBox="1"/>
          <p:nvPr/>
        </p:nvSpPr>
        <p:spPr>
          <a:xfrm>
            <a:off x="5938337" y="4558545"/>
            <a:ext cx="6096000" cy="21247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lnSpc>
                <a:spcPct val="150000"/>
              </a:lnSpc>
              <a:buSzPct val="144000"/>
              <a:buFont typeface="Arial" panose="020B0604020202020204" pitchFamily="34" charset="0"/>
              <a:buNone/>
            </a:pPr>
            <a:endParaRPr lang="en-US" altLang="de-DE" sz="1800" dirty="0">
              <a:solidFill>
                <a:srgbClr val="FF3300"/>
              </a:solidFill>
              <a:latin typeface="Arial Narrow" panose="020B0606020202030204" pitchFamily="34" charset="0"/>
              <a:ea typeface="MS PGothic" panose="020B0600070205080204" pitchFamily="34" charset="-128"/>
            </a:endParaRPr>
          </a:p>
          <a:p>
            <a:pPr eaLnBrk="1" hangingPunct="1">
              <a:lnSpc>
                <a:spcPct val="150000"/>
              </a:lnSpc>
              <a:buSzPct val="144000"/>
              <a:buFont typeface="Arial" panose="020B0604020202020204" pitchFamily="34" charset="0"/>
              <a:buChar char="•"/>
            </a:pPr>
            <a:r>
              <a:rPr lang="en-US" altLang="de-DE" sz="1800" b="1" dirty="0">
                <a:solidFill>
                  <a:srgbClr val="000000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 </a:t>
            </a:r>
            <a:r>
              <a:rPr lang="en-US" altLang="de-DE" sz="1800" b="1" dirty="0" err="1">
                <a:solidFill>
                  <a:srgbClr val="000000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Alltagsbelastung</a:t>
            </a:r>
            <a:r>
              <a:rPr lang="en-US" altLang="de-DE" sz="1800" b="1" dirty="0">
                <a:solidFill>
                  <a:srgbClr val="000000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, </a:t>
            </a:r>
            <a:r>
              <a:rPr lang="en-US" altLang="de-DE" sz="1800" b="1" dirty="0" err="1">
                <a:solidFill>
                  <a:srgbClr val="000000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biographische</a:t>
            </a:r>
            <a:r>
              <a:rPr lang="en-US" altLang="de-DE" sz="1800" b="1" dirty="0">
                <a:solidFill>
                  <a:srgbClr val="000000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 </a:t>
            </a:r>
            <a:r>
              <a:rPr lang="en-US" altLang="de-DE" sz="1800" b="1" dirty="0" err="1">
                <a:solidFill>
                  <a:srgbClr val="000000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Triggerungen</a:t>
            </a:r>
            <a:r>
              <a:rPr lang="en-US" altLang="de-DE" sz="1800" b="1" dirty="0">
                <a:solidFill>
                  <a:srgbClr val="000000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…</a:t>
            </a:r>
          </a:p>
          <a:p>
            <a:pPr eaLnBrk="1" hangingPunct="1">
              <a:lnSpc>
                <a:spcPct val="150000"/>
              </a:lnSpc>
              <a:buSzPct val="144000"/>
              <a:buFont typeface="Arial" panose="020B0604020202020204" pitchFamily="34" charset="0"/>
              <a:buChar char="•"/>
            </a:pPr>
            <a:r>
              <a:rPr lang="en-US" altLang="de-DE" b="1" dirty="0">
                <a:solidFill>
                  <a:srgbClr val="000000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 </a:t>
            </a:r>
            <a:r>
              <a:rPr lang="en-US" altLang="de-DE" b="1" dirty="0" err="1">
                <a:solidFill>
                  <a:srgbClr val="000000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verminderte</a:t>
            </a:r>
            <a:r>
              <a:rPr lang="en-US" altLang="de-DE" b="1" dirty="0">
                <a:solidFill>
                  <a:srgbClr val="000000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 Moral-</a:t>
            </a:r>
            <a:r>
              <a:rPr lang="en-US" altLang="de-DE" b="1" dirty="0" err="1">
                <a:solidFill>
                  <a:srgbClr val="000000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bezogene</a:t>
            </a:r>
            <a:r>
              <a:rPr lang="en-US" altLang="de-DE" b="1" dirty="0">
                <a:solidFill>
                  <a:srgbClr val="000000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 </a:t>
            </a:r>
            <a:r>
              <a:rPr lang="en-US" altLang="de-DE" b="1" dirty="0" err="1">
                <a:solidFill>
                  <a:srgbClr val="000000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Sensibilität</a:t>
            </a:r>
            <a:endParaRPr lang="en-US" altLang="de-DE" b="1" dirty="0">
              <a:solidFill>
                <a:srgbClr val="000000"/>
              </a:solidFill>
              <a:latin typeface="Arial Narrow" panose="020B0606020202030204" pitchFamily="34" charset="0"/>
              <a:ea typeface="MS PGothic" panose="020B0600070205080204" pitchFamily="34" charset="-128"/>
            </a:endParaRPr>
          </a:p>
          <a:p>
            <a:pPr eaLnBrk="1" hangingPunct="1">
              <a:lnSpc>
                <a:spcPct val="150000"/>
              </a:lnSpc>
              <a:buSzPct val="144000"/>
              <a:buFont typeface="Arial" panose="020B0604020202020204" pitchFamily="34" charset="0"/>
              <a:buChar char="•"/>
            </a:pPr>
            <a:r>
              <a:rPr lang="en-US" altLang="de-DE" sz="1800" b="1" dirty="0">
                <a:solidFill>
                  <a:srgbClr val="000000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 </a:t>
            </a:r>
            <a:r>
              <a:rPr lang="en-US" altLang="de-DE" sz="1800" b="1" dirty="0" err="1">
                <a:solidFill>
                  <a:srgbClr val="000000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steigende</a:t>
            </a:r>
            <a:r>
              <a:rPr lang="en-US" altLang="de-DE" sz="1800" b="1" dirty="0">
                <a:solidFill>
                  <a:srgbClr val="000000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 </a:t>
            </a:r>
            <a:r>
              <a:rPr lang="en-US" altLang="de-DE" sz="1800" b="1" dirty="0" err="1">
                <a:solidFill>
                  <a:srgbClr val="000000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Gefahr</a:t>
            </a:r>
            <a:r>
              <a:rPr lang="en-US" altLang="de-DE" sz="1800" b="1" dirty="0">
                <a:solidFill>
                  <a:srgbClr val="000000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 </a:t>
            </a:r>
            <a:r>
              <a:rPr lang="en-US" altLang="de-DE" sz="1800" b="1" dirty="0" err="1">
                <a:solidFill>
                  <a:srgbClr val="000000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unethischen</a:t>
            </a:r>
            <a:r>
              <a:rPr lang="en-US" altLang="de-DE" sz="1800" b="1" dirty="0">
                <a:solidFill>
                  <a:srgbClr val="000000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 </a:t>
            </a:r>
            <a:r>
              <a:rPr lang="en-US" altLang="de-DE" sz="1800" b="1" dirty="0" err="1">
                <a:solidFill>
                  <a:srgbClr val="000000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Verhaltens</a:t>
            </a:r>
            <a:endParaRPr lang="en-US" altLang="de-DE" sz="1800" b="1" dirty="0">
              <a:solidFill>
                <a:srgbClr val="000000"/>
              </a:solidFill>
              <a:latin typeface="Arial Narrow" panose="020B0606020202030204" pitchFamily="34" charset="0"/>
              <a:ea typeface="MS PGothic" panose="020B0600070205080204" pitchFamily="34" charset="-128"/>
            </a:endParaRPr>
          </a:p>
          <a:p>
            <a:pPr eaLnBrk="1" hangingPunct="1">
              <a:lnSpc>
                <a:spcPct val="150000"/>
              </a:lnSpc>
              <a:buSzPct val="144000"/>
              <a:buFont typeface="Arial" panose="020B0604020202020204" pitchFamily="34" charset="0"/>
              <a:buChar char="•"/>
            </a:pPr>
            <a:r>
              <a:rPr lang="en-US" altLang="de-DE" b="1" dirty="0">
                <a:solidFill>
                  <a:srgbClr val="000000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 Burnout/Depression, </a:t>
            </a:r>
            <a:r>
              <a:rPr lang="en-US" altLang="de-DE" b="1" dirty="0" err="1">
                <a:solidFill>
                  <a:srgbClr val="000000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Körpersymptome</a:t>
            </a:r>
            <a:r>
              <a:rPr lang="en-US" altLang="de-DE" b="1" dirty="0">
                <a:solidFill>
                  <a:srgbClr val="000000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…</a:t>
            </a:r>
            <a:r>
              <a:rPr lang="de-DE" altLang="de-DE" sz="1800" b="1" dirty="0">
                <a:solidFill>
                  <a:srgbClr val="000000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 </a:t>
            </a:r>
            <a:endParaRPr lang="de-DE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206A288A-6327-785D-ECBC-9EAB3CA8D5A7}"/>
              </a:ext>
            </a:extLst>
          </p:cNvPr>
          <p:cNvSpPr txBox="1"/>
          <p:nvPr/>
        </p:nvSpPr>
        <p:spPr>
          <a:xfrm>
            <a:off x="1319055" y="4553295"/>
            <a:ext cx="6096000" cy="12937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lnSpc>
                <a:spcPct val="150000"/>
              </a:lnSpc>
              <a:buSzPct val="144000"/>
              <a:buFont typeface="Arial" panose="020B0604020202020204" pitchFamily="34" charset="0"/>
              <a:buNone/>
            </a:pPr>
            <a:endParaRPr lang="en-US" altLang="de-DE" sz="1800" dirty="0">
              <a:solidFill>
                <a:srgbClr val="FF3300"/>
              </a:solidFill>
              <a:latin typeface="Arial Narrow" panose="020B0606020202030204" pitchFamily="34" charset="0"/>
              <a:ea typeface="MS PGothic" panose="020B0600070205080204" pitchFamily="34" charset="-128"/>
            </a:endParaRPr>
          </a:p>
          <a:p>
            <a:pPr eaLnBrk="1" hangingPunct="1">
              <a:lnSpc>
                <a:spcPct val="150000"/>
              </a:lnSpc>
              <a:buSzPct val="144000"/>
              <a:buFont typeface="Arial" panose="020B0604020202020204" pitchFamily="34" charset="0"/>
              <a:buChar char="•"/>
            </a:pPr>
            <a:r>
              <a:rPr lang="en-US" altLang="de-DE" sz="1800" b="1" dirty="0">
                <a:solidFill>
                  <a:srgbClr val="000000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 </a:t>
            </a:r>
            <a:r>
              <a:rPr lang="en-US" altLang="de-DE" b="1" dirty="0" err="1">
                <a:solidFill>
                  <a:srgbClr val="000000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h</a:t>
            </a:r>
            <a:r>
              <a:rPr lang="en-US" altLang="de-DE" sz="1800" b="1" dirty="0" err="1">
                <a:solidFill>
                  <a:srgbClr val="000000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elfende</a:t>
            </a:r>
            <a:r>
              <a:rPr lang="en-US" altLang="de-DE" sz="1800" b="1" dirty="0">
                <a:solidFill>
                  <a:srgbClr val="000000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 </a:t>
            </a:r>
            <a:r>
              <a:rPr lang="en-US" altLang="de-DE" sz="1800" b="1" dirty="0" err="1">
                <a:solidFill>
                  <a:srgbClr val="000000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Haltung</a:t>
            </a:r>
            <a:r>
              <a:rPr lang="en-US" altLang="de-DE" sz="1800" b="1" dirty="0">
                <a:solidFill>
                  <a:srgbClr val="000000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 </a:t>
            </a:r>
            <a:r>
              <a:rPr lang="en-US" altLang="de-DE" sz="1800" b="1" dirty="0" err="1">
                <a:solidFill>
                  <a:srgbClr val="000000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gegenüber</a:t>
            </a:r>
            <a:r>
              <a:rPr lang="en-US" altLang="de-DE" sz="1800" b="1" dirty="0">
                <a:solidFill>
                  <a:srgbClr val="000000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 </a:t>
            </a:r>
            <a:r>
              <a:rPr lang="en-US" altLang="de-DE" sz="1800" b="1" dirty="0" err="1">
                <a:solidFill>
                  <a:srgbClr val="000000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Anderen</a:t>
            </a:r>
            <a:endParaRPr lang="en-US" altLang="de-DE" sz="1800" b="1" dirty="0">
              <a:solidFill>
                <a:srgbClr val="000000"/>
              </a:solidFill>
              <a:latin typeface="Arial Narrow" panose="020B0606020202030204" pitchFamily="34" charset="0"/>
              <a:ea typeface="MS PGothic" panose="020B0600070205080204" pitchFamily="34" charset="-128"/>
            </a:endParaRPr>
          </a:p>
          <a:p>
            <a:pPr eaLnBrk="1" hangingPunct="1">
              <a:lnSpc>
                <a:spcPct val="150000"/>
              </a:lnSpc>
              <a:buSzPct val="144000"/>
              <a:buFont typeface="Arial" panose="020B0604020202020204" pitchFamily="34" charset="0"/>
              <a:buChar char="•"/>
            </a:pPr>
            <a:r>
              <a:rPr lang="en-US" altLang="de-DE" b="1" dirty="0">
                <a:solidFill>
                  <a:srgbClr val="000000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 </a:t>
            </a:r>
            <a:r>
              <a:rPr lang="en-US" altLang="de-DE" b="1" dirty="0" err="1">
                <a:solidFill>
                  <a:srgbClr val="000000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dadurch</a:t>
            </a:r>
            <a:r>
              <a:rPr lang="en-US" altLang="de-DE" b="1" dirty="0">
                <a:solidFill>
                  <a:srgbClr val="000000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 </a:t>
            </a:r>
            <a:r>
              <a:rPr lang="en-US" altLang="de-DE" b="1" dirty="0" err="1">
                <a:solidFill>
                  <a:srgbClr val="000000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hohe</a:t>
            </a:r>
            <a:r>
              <a:rPr lang="en-US" altLang="de-DE" b="1" dirty="0">
                <a:solidFill>
                  <a:srgbClr val="000000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 </a:t>
            </a:r>
            <a:r>
              <a:rPr lang="en-US" altLang="de-DE" b="1" dirty="0" err="1">
                <a:solidFill>
                  <a:srgbClr val="000000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Berufszufriedenheit</a:t>
            </a:r>
            <a:r>
              <a:rPr lang="en-US" altLang="de-DE" b="1" dirty="0">
                <a:solidFill>
                  <a:srgbClr val="000000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 </a:t>
            </a:r>
            <a:r>
              <a:rPr lang="de-DE" altLang="de-DE" sz="1800" b="1" dirty="0">
                <a:solidFill>
                  <a:srgbClr val="000000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 </a:t>
            </a:r>
            <a:endParaRPr lang="de-DE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991BB4DB-8D7E-1AF1-8FA2-3902F08BFD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928560">
            <a:off x="8061428" y="1125149"/>
            <a:ext cx="4074430" cy="340657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439479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MVg Abt P-Masterfolie mit Wappen.potx" id="{C0BEAB46-D7E7-434A-8947-AA6A2DCC6C9E}" vid="{0D77F493-83F9-4F5A-9797-06AAC48BB421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BMVg Abt P-Masterfolie mit Wappen</Template>
  <TotalTime>0</TotalTime>
  <Words>1679</Words>
  <Application>Microsoft Office PowerPoint</Application>
  <PresentationFormat>Breitbild</PresentationFormat>
  <Paragraphs>272</Paragraphs>
  <Slides>23</Slides>
  <Notes>19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9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23</vt:i4>
      </vt:variant>
    </vt:vector>
  </HeadingPairs>
  <TitlesOfParts>
    <vt:vector size="33" baseType="lpstr">
      <vt:lpstr>ＭＳ Ｐゴシック</vt:lpstr>
      <vt:lpstr>ＭＳ Ｐゴシック</vt:lpstr>
      <vt:lpstr>Arial</vt:lpstr>
      <vt:lpstr>Arial Narrow</vt:lpstr>
      <vt:lpstr>Arial Unicode MS</vt:lpstr>
      <vt:lpstr>Calibri</vt:lpstr>
      <vt:lpstr>Frutiger</vt:lpstr>
      <vt:lpstr>Times New Roman</vt:lpstr>
      <vt:lpstr>Wingdings</vt:lpstr>
      <vt:lpstr>Office</vt:lpstr>
      <vt:lpstr> Beauftragter für einsatzbedingte posttraumatische Belastungsstörungen und Einsatztraumatisierte  Umgang mit moralischen Konflikten bei Einsatzkräften</vt:lpstr>
      <vt:lpstr>Arbeitsfeld Beauftragter PTBS</vt:lpstr>
      <vt:lpstr>PowerPoint-Präsentation</vt:lpstr>
      <vt:lpstr>PowerPoint-Präsentation</vt:lpstr>
      <vt:lpstr>PowerPoint-Präsentation</vt:lpstr>
      <vt:lpstr>PowerPoint-Präsentation</vt:lpstr>
      <vt:lpstr>Wertekreis (nach Schwarz 2001)</vt:lpstr>
      <vt:lpstr>PowerPoint-Präsentation</vt:lpstr>
      <vt:lpstr>Benevolenz, Universalismus und die Folgen </vt:lpstr>
      <vt:lpstr>Zusammenhang Werte – Resilienz und PTBS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Bundeswehr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Posttraumatische Belastungsstörungen</dc:title>
  <dc:creator>von Bredow, Axel</dc:creator>
  <cp:lastModifiedBy>Schrader, Sophia</cp:lastModifiedBy>
  <cp:revision>323</cp:revision>
  <cp:lastPrinted>2024-07-05T12:17:22Z</cp:lastPrinted>
  <dcterms:created xsi:type="dcterms:W3CDTF">2020-01-27T12:37:56Z</dcterms:created>
  <dcterms:modified xsi:type="dcterms:W3CDTF">2026-01-14T10:17:00Z</dcterms:modified>
</cp:coreProperties>
</file>